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04" r:id="rId2"/>
    <p:sldId id="303" r:id="rId3"/>
    <p:sldId id="257" r:id="rId4"/>
    <p:sldId id="258" r:id="rId5"/>
    <p:sldId id="305" r:id="rId6"/>
    <p:sldId id="275" r:id="rId7"/>
    <p:sldId id="271" r:id="rId8"/>
    <p:sldId id="302" r:id="rId9"/>
    <p:sldId id="306" r:id="rId10"/>
    <p:sldId id="293" r:id="rId11"/>
    <p:sldId id="294" r:id="rId12"/>
    <p:sldId id="295" r:id="rId13"/>
    <p:sldId id="307" r:id="rId14"/>
    <p:sldId id="308" r:id="rId15"/>
    <p:sldId id="309" r:id="rId16"/>
    <p:sldId id="296" r:id="rId17"/>
    <p:sldId id="310" r:id="rId18"/>
    <p:sldId id="297" r:id="rId19"/>
    <p:sldId id="298" r:id="rId20"/>
    <p:sldId id="299" r:id="rId21"/>
    <p:sldId id="300" r:id="rId22"/>
    <p:sldId id="272" r:id="rId23"/>
    <p:sldId id="273" r:id="rId24"/>
    <p:sldId id="274" r:id="rId25"/>
    <p:sldId id="287" r:id="rId26"/>
    <p:sldId id="289" r:id="rId27"/>
    <p:sldId id="291" r:id="rId28"/>
    <p:sldId id="292" r:id="rId29"/>
    <p:sldId id="256" r:id="rId30"/>
    <p:sldId id="263" r:id="rId31"/>
    <p:sldId id="264" r:id="rId32"/>
    <p:sldId id="268" r:id="rId33"/>
    <p:sldId id="269" r:id="rId34"/>
    <p:sldId id="262" r:id="rId35"/>
    <p:sldId id="301" r:id="rId36"/>
    <p:sldId id="26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20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C10EB-4BBF-4277-A443-C0081A98908D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04858-AF73-4023-9231-6808E7F0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6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938992"/>
          </a:xfrm>
        </p:spPr>
        <p:txBody>
          <a:bodyPr>
            <a:sp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 Apply space-filling curve ordering to atoms → clustering of matrix elements in electron density matrix.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 Hierarchical bisection of density matrix → quadtree.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 Matrix elements exhibit exponential or algebraic decay with spatial separation, leading to sparse matrix trees, and sparse product space, as shown on right (A is exponential, B is algebraic).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 Typically an O(N) method would threshold matrix elements by magnitude leading to sparse matrix which can be multiplied in O(N) with a CSR/Gustavson approach.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 SpAMM applies a threshold in product space (i.e. on the fly during the multiplication), to achieve adjustable product approximation and speed.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A42DE-160A-4E7C-89E2-22791C61C9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11637" y="694171"/>
            <a:ext cx="4434728" cy="34290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Very simple programming model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61665"/>
          </a:xfrm>
        </p:spPr>
        <p:txBody>
          <a:bodyPr>
            <a:sp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 Parallel performance scales almost ideally on 4 socket AMD 12-core system, up to 48 cores.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24 cores per node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Total of 1024 nodes = 24,576 cores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Biggest machine LANL has (outside classified)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LB is nicely balancing everything after only 2-3 iterations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 total of about 40 iterations is needed for convergence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A42DE-160A-4E7C-89E2-22791C61C9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5D936-10ED-441D-A1FA-8873F82B04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1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8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7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1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85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2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9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2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41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5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20D7-FB93-4ECC-B45D-25AD565F5F97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38D48-C21A-48EF-B884-6B894CDF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7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st-lab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6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440.png"/><Relationship Id="rId5" Type="http://schemas.openxmlformats.org/officeDocument/2006/relationships/image" Target="../media/image58.png"/><Relationship Id="rId10" Type="http://schemas.openxmlformats.org/officeDocument/2006/relationships/image" Target="../media/image271.png"/><Relationship Id="rId4" Type="http://schemas.openxmlformats.org/officeDocument/2006/relationships/image" Target="../media/image57.png"/><Relationship Id="rId9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530.png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2438400"/>
            <a:ext cx="82245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+mj-lt"/>
              </a:rPr>
              <a:t>Matt </a:t>
            </a:r>
            <a:r>
              <a:rPr lang="en-US" sz="2400" dirty="0" err="1" smtClean="0">
                <a:latin typeface="+mj-lt"/>
              </a:rPr>
              <a:t>Challacombe</a:t>
            </a:r>
            <a:r>
              <a:rPr lang="en-US" sz="2400" dirty="0" smtClean="0">
                <a:latin typeface="+mj-lt"/>
              </a:rPr>
              <a:t>, Nicolas Bock, Jean </a:t>
            </a:r>
            <a:r>
              <a:rPr lang="en-US" sz="2400" dirty="0" err="1" smtClean="0">
                <a:latin typeface="+mj-lt"/>
              </a:rPr>
              <a:t>Challacombe</a:t>
            </a:r>
            <a:r>
              <a:rPr lang="en-US" sz="2400" dirty="0" smtClean="0">
                <a:latin typeface="+mj-lt"/>
              </a:rPr>
              <a:t> &amp; Terry Haut</a:t>
            </a:r>
          </a:p>
          <a:p>
            <a:pPr algn="r"/>
            <a:r>
              <a:rPr lang="en-US" sz="2400" dirty="0" smtClean="0">
                <a:latin typeface="+mj-lt"/>
              </a:rPr>
              <a:t>Los Alamos National Laboratory</a:t>
            </a:r>
          </a:p>
          <a:p>
            <a:pPr algn="r"/>
            <a:r>
              <a:rPr lang="en-US" sz="2400" dirty="0">
                <a:latin typeface="+mj-lt"/>
              </a:rPr>
              <a:t>m</a:t>
            </a:r>
            <a:r>
              <a:rPr lang="en-US" sz="2400" dirty="0" smtClean="0">
                <a:latin typeface="+mj-lt"/>
              </a:rPr>
              <a:t>att.challacombe@freeon.org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5562600"/>
            <a:ext cx="880241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LA-UR-15-21677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Sponsored by: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DOE LDRD-ER grant 20110230ER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&amp;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TenBar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Café</a:t>
            </a:r>
          </a:p>
          <a:p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4579203"/>
            <a:ext cx="723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“New Algorithms for Complex Data” March 19</a:t>
            </a:r>
            <a:r>
              <a:rPr lang="en-US" sz="2400" b="1" baseline="30000" dirty="0" smtClean="0"/>
              <a:t>th</a:t>
            </a:r>
            <a:r>
              <a:rPr lang="en-US" sz="2400" b="1" dirty="0" smtClean="0"/>
              <a:t>-20</a:t>
            </a:r>
            <a:r>
              <a:rPr lang="en-US" sz="2400" b="1" baseline="30000" dirty="0" smtClean="0"/>
              <a:t>th</a:t>
            </a:r>
            <a:r>
              <a:rPr lang="en-US" sz="2400" b="1" dirty="0" smtClean="0"/>
              <a:t>	 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390525" y="457200"/>
            <a:ext cx="79914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Comic Sans MS" pitchFamily="66" charset="0"/>
              </a:rPr>
              <a:t>Generalized </a:t>
            </a:r>
            <a:r>
              <a:rPr lang="en-US" sz="3200" b="1" i="1" dirty="0">
                <a:latin typeface="Comic Sans MS" pitchFamily="66" charset="0"/>
              </a:rPr>
              <a:t>N</a:t>
            </a:r>
            <a:r>
              <a:rPr lang="en-US" sz="3200" b="1" dirty="0" smtClean="0">
                <a:latin typeface="Comic Sans MS" pitchFamily="66" charset="0"/>
              </a:rPr>
              <a:t>-Body Solvers in the Physical and Information Sciences</a:t>
            </a:r>
            <a:endParaRPr lang="en-US" sz="3200" b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0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09600" y="3505200"/>
            <a:ext cx="4136570" cy="7882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04800" y="1322824"/>
                <a:ext cx="8763000" cy="4163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400" dirty="0" smtClean="0"/>
                  <a:t>Most important matrix functions for Electronic Structure.</a:t>
                </a:r>
              </a:p>
              <a:p>
                <a:pPr marL="342900" indent="-342900">
                  <a:spcBef>
                    <a:spcPts val="12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400" dirty="0" smtClean="0"/>
                  <a:t>Can be very ill-conditioned for high quality theories, with long-range correlation and large basis sets</a:t>
                </a:r>
              </a:p>
              <a:p>
                <a:pPr marL="342900" indent="-342900">
                  <a:spcBef>
                    <a:spcPts val="12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dirty="0" smtClean="0">
                        <a:latin typeface="Cambria Math"/>
                      </a:rPr>
                      <m:t>s</m:t>
                    </m:r>
                    <m:r>
                      <m:rPr>
                        <m:nor/>
                      </m:rPr>
                      <a:rPr lang="en-US" sz="2400" i="0" dirty="0" smtClean="0">
                        <a:latin typeface="Cambria Math"/>
                      </a:rPr>
                      <m:t>ign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b="1" i="1" dirty="0" smtClean="0">
                        <a:latin typeface="Cambria Math"/>
                      </a:rPr>
                      <m:t>𝒔</m:t>
                    </m:r>
                    <m:r>
                      <a:rPr lang="en-US" sz="24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/>
                          </a:rPr>
                          <m:t>𝒔</m:t>
                        </m:r>
                      </m:e>
                      <m:sup>
                        <m:r>
                          <a:rPr lang="en-US" sz="2400" b="0" i="1" dirty="0" smtClean="0">
                            <a:latin typeface="Cambria Math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sz="2400" dirty="0" smtClean="0"/>
                  <a:t> are related by </a:t>
                </a:r>
                <a:r>
                  <a:rPr lang="en-US" sz="2400" dirty="0" err="1" smtClean="0"/>
                  <a:t>Higham’s</a:t>
                </a:r>
                <a:r>
                  <a:rPr lang="en-US" sz="2400" dirty="0" smtClean="0"/>
                  <a:t> </a:t>
                </a:r>
                <a:r>
                  <a:rPr lang="en-US" sz="2400" dirty="0" smtClean="0"/>
                  <a:t>identity (</a:t>
                </a:r>
                <a:r>
                  <a:rPr lang="en-US" sz="2400" dirty="0" err="1" smtClean="0"/>
                  <a:t>Higham</a:t>
                </a:r>
                <a:r>
                  <a:rPr lang="en-US" sz="2400" dirty="0" smtClean="0"/>
                  <a:t> ‘97</a:t>
                </a:r>
                <a:r>
                  <a:rPr lang="en-US" sz="2400" dirty="0" smtClean="0"/>
                  <a:t>):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sign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𝒔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1/2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−1/2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endParaRPr lang="en-US" sz="2400" dirty="0" smtClean="0"/>
              </a:p>
              <a:p>
                <a:pPr marL="342900" indent="-342900">
                  <a:spcBef>
                    <a:spcPts val="12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12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22824"/>
                <a:ext cx="8763000" cy="4163576"/>
              </a:xfrm>
              <a:prstGeom prst="rect">
                <a:avLst/>
              </a:prstGeom>
              <a:blipFill rotWithShape="1">
                <a:blip r:embed="rId2"/>
                <a:stretch>
                  <a:fillRect l="-904" t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28600" y="304800"/>
            <a:ext cx="8763000" cy="6858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itchFamily="66" charset="0"/>
              </a:rPr>
              <a:t>Newton Schulz for </a:t>
            </a:r>
            <a:r>
              <a:rPr lang="en-US" sz="3200" b="1" i="1" dirty="0">
                <a:latin typeface="Comic Sans MS" pitchFamily="66" charset="0"/>
              </a:rPr>
              <a:t>s</a:t>
            </a:r>
            <a:r>
              <a:rPr lang="en-US" sz="2000" b="1" baseline="30000" dirty="0" smtClean="0">
                <a:latin typeface="Comic Sans MS" pitchFamily="66" charset="0"/>
              </a:rPr>
              <a:t> </a:t>
            </a:r>
            <a:r>
              <a:rPr lang="en-US" sz="3200" b="1" baseline="30000" dirty="0" smtClean="0">
                <a:latin typeface="Comic Sans MS" pitchFamily="66" charset="0"/>
              </a:rPr>
              <a:t>-1/2</a:t>
            </a:r>
            <a:r>
              <a:rPr lang="en-US" sz="3200" b="1" dirty="0" smtClean="0">
                <a:latin typeface="Comic Sans MS" pitchFamily="66" charset="0"/>
              </a:rPr>
              <a:t> </a:t>
            </a:r>
            <a:r>
              <a:rPr lang="en-US" sz="3200" b="1" dirty="0" smtClean="0">
                <a:latin typeface="Comic Sans MS" pitchFamily="66" charset="0"/>
              </a:rPr>
              <a:t>and Sign(</a:t>
            </a:r>
            <a:r>
              <a:rPr lang="en-US" sz="3200" b="1" i="1" dirty="0" smtClean="0">
                <a:latin typeface="Comic Sans MS" pitchFamily="66" charset="0"/>
              </a:rPr>
              <a:t>s</a:t>
            </a:r>
            <a:r>
              <a:rPr lang="en-US" sz="3200" b="1" dirty="0" smtClean="0">
                <a:latin typeface="Comic Sans MS" pitchFamily="66" charset="0"/>
              </a:rPr>
              <a:t>)</a:t>
            </a:r>
            <a:endParaRPr lang="en-US" sz="3200" b="1" dirty="0">
              <a:latin typeface="Comic Sans MS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4884003"/>
            <a:ext cx="8207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Many variations in </a:t>
            </a:r>
            <a:r>
              <a:rPr lang="en-US" sz="2400" dirty="0" smtClean="0"/>
              <a:t>literature</a:t>
            </a:r>
            <a:r>
              <a:rPr lang="en-US" sz="2400" dirty="0" smtClean="0"/>
              <a:t>.  Error analysis focused almost entirely on the NS map.  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90593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257800"/>
            <a:ext cx="1005840" cy="1005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01" y="5334000"/>
            <a:ext cx="601473" cy="1005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52600"/>
            <a:ext cx="5364480" cy="402336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-221254" y="152400"/>
            <a:ext cx="5640979" cy="5334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Comic Sans MS" pitchFamily="66" charset="0"/>
              </a:rPr>
              <a:t>Scaled Newton Schulz</a:t>
            </a:r>
            <a:endParaRPr lang="en-US" sz="3200" b="1" dirty="0">
              <a:latin typeface="Comic Sans MS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291736" y="609600"/>
                <a:ext cx="8699863" cy="1269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 smtClean="0"/>
                  <a:t>The naïve</a:t>
                </a:r>
                <a:r>
                  <a:rPr lang="en-US" sz="1200" dirty="0" smtClean="0"/>
                  <a:t> </a:t>
                </a:r>
                <a:r>
                  <a:rPr lang="en-US" sz="2000" i="1" dirty="0" smtClean="0">
                    <a:latin typeface="Cambria Math" pitchFamily="18" charset="0"/>
                    <a:ea typeface="Cambria Math" pitchFamily="18" charset="0"/>
                  </a:rPr>
                  <a:t>NS </a:t>
                </a:r>
                <a:r>
                  <a:rPr lang="en-US" sz="2000" dirty="0" smtClean="0"/>
                  <a:t> </a:t>
                </a:r>
                <a:r>
                  <a:rPr lang="en-US" sz="2000" dirty="0" smtClean="0"/>
                  <a:t>map is: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smtClean="0">
                        <a:latin typeface="Courier New" pitchFamily="49" charset="0"/>
                        <a:cs typeface="Courier New" pitchFamily="49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  <a:cs typeface="Courier New" pitchFamily="49" charset="0"/>
                          </a:rPr>
                          <m:t>𝑥</m:t>
                        </m:r>
                      </m:e>
                    </m:d>
                    <m:box>
                      <m:box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boxPr>
                      <m:e>
                        <m:r>
                          <a:rPr lang="en-US" sz="2000" b="0" i="1" smtClean="0">
                            <a:latin typeface="Cambria Math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3−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 smtClean="0"/>
                  <a:t>, corresponding to the logistic </a:t>
                </a:r>
                <a:r>
                  <a:rPr lang="en-US" sz="2000" dirty="0" smtClean="0"/>
                  <a:t>mapping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← </m:t>
                    </m:r>
                  </m:oMath>
                </a14:m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3−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 </m:t>
                    </m:r>
                    <m:r>
                      <a:rPr lang="en-US" sz="200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∙ 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3−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 smtClean="0"/>
                  <a:t>.  Much recent work on the scaled </a:t>
                </a:r>
                <a:r>
                  <a:rPr lang="en-US" sz="2000" i="1" dirty="0" smtClean="0">
                    <a:latin typeface="Cambria Math" pitchFamily="18" charset="0"/>
                    <a:ea typeface="Cambria Math" pitchFamily="18" charset="0"/>
                  </a:rPr>
                  <a:t>NS</a:t>
                </a:r>
                <a:r>
                  <a:rPr lang="en-US" sz="1000" i="1" dirty="0" smtClean="0"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en-US" sz="1000" i="1" dirty="0" smtClean="0">
                    <a:latin typeface="Cambria Math" pitchFamily="18" charset="0"/>
                    <a:ea typeface="Cambria Math" pitchFamily="18" charset="0"/>
                  </a:rPr>
                  <a:t>. </a:t>
                </a:r>
                <a:r>
                  <a:rPr lang="en-US" sz="2000" dirty="0" smtClean="0"/>
                  <a:t> See </a:t>
                </a:r>
                <a:r>
                  <a:rPr lang="en-US" sz="2000" dirty="0" smtClean="0"/>
                  <a:t>for example Pan &amp; Schreiber ‘91,  </a:t>
                </a:r>
                <a:r>
                  <a:rPr lang="en-US" sz="2000" dirty="0" err="1" smtClean="0"/>
                  <a:t>Higham</a:t>
                </a:r>
                <a:r>
                  <a:rPr lang="en-US" sz="2000" dirty="0" smtClean="0"/>
                  <a:t> ‘97, </a:t>
                </a:r>
                <a:r>
                  <a:rPr lang="en-US" sz="2000" dirty="0" err="1" smtClean="0"/>
                  <a:t>Janzik</a:t>
                </a:r>
                <a:r>
                  <a:rPr lang="en-US" sz="2000" dirty="0" smtClean="0"/>
                  <a:t> et al ’07, </a:t>
                </a:r>
                <a:r>
                  <a:rPr lang="en-US" sz="2000" b="1" i="1" dirty="0" smtClean="0"/>
                  <a:t>Chen &amp; Chow ‘14</a:t>
                </a:r>
                <a:r>
                  <a:rPr lang="en-US" sz="2000" dirty="0" smtClean="0"/>
                  <a:t>.</a:t>
                </a: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36" y="609600"/>
                <a:ext cx="8699863" cy="1269322"/>
              </a:xfrm>
              <a:prstGeom prst="rect">
                <a:avLst/>
              </a:prstGeom>
              <a:blipFill rotWithShape="1">
                <a:blip r:embed="rId5"/>
                <a:stretch>
                  <a:fillRect l="-631" r="-140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/>
              <p:cNvSpPr/>
              <p:nvPr/>
            </p:nvSpPr>
            <p:spPr>
              <a:xfrm>
                <a:off x="304800" y="2590800"/>
                <a:ext cx="2667000" cy="1828800"/>
              </a:xfrm>
              <a:prstGeom prst="wedgeRoundRectCallout">
                <a:avLst>
                  <a:gd name="adj1" fmla="val 57798"/>
                  <a:gd name="adj2" fmla="val 99121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Scaling accelerates convergence by increasing the map gradient</a:t>
                </a:r>
                <a:r>
                  <a:rPr lang="en-US" dirty="0"/>
                  <a:t> @</a:t>
                </a:r>
                <a:r>
                  <a:rPr lang="en-US" dirty="0" smtClean="0"/>
                  <a:t> min EV: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/>
                        <a:ea typeface="Cambria Math" pitchFamily="18" charset="0"/>
                      </a:rPr>
                      <m:t>g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  <a:ea typeface="Cambria Math" pitchFamily="18" charset="0"/>
                          </a:rPr>
                          <m:t>𝑥</m:t>
                        </m:r>
                        <m:r>
                          <a:rPr lang="en-US" b="0" i="1" baseline="-25000" dirty="0" smtClean="0">
                            <a:latin typeface="Cambria Math"/>
                            <a:ea typeface="Cambria Math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/>
                        <a:ea typeface="Cambria Math" pitchFamily="18" charset="0"/>
                      </a:rPr>
                      <m:t>=</m:t>
                    </m:r>
                    <m:r>
                      <a:rPr lang="el-GR" b="1" i="1" dirty="0" smtClean="0"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/>
                                <a:ea typeface="Cambria Math"/>
                              </a:rPr>
                              <m:t>9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22" name="Rounded Rectangular Callou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590800"/>
                <a:ext cx="2667000" cy="1828800"/>
              </a:xfrm>
              <a:prstGeom prst="wedgeRoundRectCallout">
                <a:avLst>
                  <a:gd name="adj1" fmla="val 57798"/>
                  <a:gd name="adj2" fmla="val 99121"/>
                  <a:gd name="adj3" fmla="val 16667"/>
                </a:avLst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ular Callout 22"/>
              <p:cNvSpPr/>
              <p:nvPr/>
            </p:nvSpPr>
            <p:spPr>
              <a:xfrm>
                <a:off x="6248400" y="5638800"/>
                <a:ext cx="2514600" cy="990600"/>
              </a:xfrm>
              <a:prstGeom prst="wedgeRectCallout">
                <a:avLst>
                  <a:gd name="adj1" fmla="val -66364"/>
                  <a:gd name="adj2" fmla="val -5458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ea typeface="Cambria Math"/>
                  </a:rPr>
                  <a:t>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~2.85 </m:t>
                    </m:r>
                  </m:oMath>
                </a14:m>
                <a:r>
                  <a:rPr lang="en-US" dirty="0" smtClean="0"/>
                  <a:t>instead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=3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stabilizes map for double precision </a:t>
                </a:r>
                <a:endParaRPr lang="en-US" dirty="0"/>
              </a:p>
            </p:txBody>
          </p:sp>
        </mc:Choice>
        <mc:Fallback xmlns="">
          <p:sp>
            <p:nvSpPr>
              <p:cNvPr id="23" name="Rectangular Callout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5638800"/>
                <a:ext cx="2514600" cy="990600"/>
              </a:xfrm>
              <a:prstGeom prst="wedgeRectCallout">
                <a:avLst>
                  <a:gd name="adj1" fmla="val -66364"/>
                  <a:gd name="adj2" fmla="val -54580"/>
                </a:avLst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r="20133"/>
          <a:stretch/>
        </p:blipFill>
        <p:spPr>
          <a:xfrm>
            <a:off x="6370320" y="6001443"/>
            <a:ext cx="484632" cy="826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7" t="3713" r="15732" b="8254"/>
          <a:stretch/>
        </p:blipFill>
        <p:spPr>
          <a:xfrm>
            <a:off x="1963692" y="6090921"/>
            <a:ext cx="502920" cy="655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95120"/>
            <a:ext cx="7863839" cy="4669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00200" y="2133600"/>
                <a:ext cx="6096000" cy="2246769"/>
              </a:xfrm>
              <a:prstGeom prst="rect">
                <a:avLst/>
              </a:prstGeom>
              <a:solidFill>
                <a:schemeClr val="lt1">
                  <a:alpha val="77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400" b="1" i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Inflections spread, map ruggedized. 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4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</a:t>
                </a:r>
                <a:r>
                  <a:rPr lang="en-US" sz="2400" b="1" i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 eigenvalue lost: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sz="2400" b="1" i="1" baseline="-2500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/>
                        <a:ea typeface="Cambria Math"/>
                      </a:rPr>
                      <m:t>𝒐</m:t>
                    </m:r>
                    <m:r>
                      <a:rPr lang="en-US" sz="2400" b="1" i="1" baseline="-500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/>
                        <a:ea typeface="Cambria Math"/>
                      </a:rPr>
                      <m:t>∓</m:t>
                    </m:r>
                    <m:r>
                      <a:rPr lang="en-US" sz="2400" b="1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/>
                        <a:ea typeface="Cambria Math"/>
                      </a:rPr>
                      <m:t>𝜹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𝝉</m:t>
                        </m:r>
                      </m:e>
                    </m:d>
                  </m:oMath>
                </a14:m>
                <a:r>
                  <a:rPr lang="en-US" sz="2400" b="1" i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.  Scaling acceleration less than 2.85</a:t>
                </a:r>
                <a:r>
                  <a:rPr lang="en-US" sz="2400" b="1" i="1" baseline="-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sym typeface="Wingdings 2"/>
                  </a:rPr>
                  <a:t></a:t>
                </a:r>
                <a:r>
                  <a:rPr lang="en-US" sz="2400" b="1" i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400" b="1" i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How much acceleration can be kept under extreme conditions? </a:t>
                </a:r>
                <a:endPara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133600"/>
                <a:ext cx="6096000" cy="2246769"/>
              </a:xfrm>
              <a:prstGeom prst="rect">
                <a:avLst/>
              </a:prstGeom>
              <a:blipFill rotWithShape="1">
                <a:blip r:embed="rId6"/>
                <a:stretch>
                  <a:fillRect l="-1400" t="-2168" b="-5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367937" y="162061"/>
                <a:ext cx="8534400" cy="155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spcAft>
                    <a:spcPts val="800"/>
                  </a:spcAft>
                </a:pPr>
                <a:r>
                  <a:rPr lang="en-US" sz="3200" b="1" dirty="0" smtClean="0">
                    <a:solidFill>
                      <a:prstClr val="black"/>
                    </a:solidFill>
                    <a:latin typeface="Comic Sans MS" pitchFamily="66" charset="0"/>
                  </a:rPr>
                  <a:t>A Ruggedized, </a:t>
                </a:r>
                <a:r>
                  <a:rPr lang="en-US" sz="3200" b="1" dirty="0">
                    <a:solidFill>
                      <a:prstClr val="black"/>
                    </a:solidFill>
                    <a:latin typeface="Comic Sans MS" pitchFamily="66" charset="0"/>
                  </a:rPr>
                  <a:t>Scaled </a:t>
                </a:r>
                <a:r>
                  <a:rPr lang="en-US" sz="3200" b="1" dirty="0" smtClean="0">
                    <a:solidFill>
                      <a:prstClr val="black"/>
                    </a:solidFill>
                    <a:latin typeface="Comic Sans MS" pitchFamily="66" charset="0"/>
                  </a:rPr>
                  <a:t>NS Map</a:t>
                </a:r>
                <a:endParaRPr lang="en-US" sz="3200" b="1" dirty="0" smtClean="0">
                  <a:solidFill>
                    <a:prstClr val="black"/>
                  </a:solidFill>
                  <a:latin typeface="Comic Sans MS" pitchFamily="66" charset="0"/>
                </a:endParaRPr>
              </a:p>
              <a:p>
                <a:pPr lvl="0">
                  <a:spcBef>
                    <a:spcPts val="1000"/>
                  </a:spcBef>
                  <a:spcAft>
                    <a:spcPts val="800"/>
                  </a:spcAft>
                </a:pPr>
                <a:r>
                  <a:rPr lang="en-US" sz="2400" dirty="0" smtClean="0"/>
                  <a:t>Ill-conditioning and </a:t>
                </a:r>
                <a:r>
                  <a:rPr lang="en-US" sz="2400" dirty="0" err="1" smtClean="0"/>
                  <a:t>SpAMM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can bounce EVs out of bounds by </a:t>
                </a:r>
                <a14:m>
                  <m:oMath xmlns:m="http://schemas.openxmlformats.org/officeDocument/2006/math">
                    <m:r>
                      <a:rPr lang="en-US" sz="2400" i="1" baseline="-5000" smtClean="0">
                        <a:latin typeface="Cambria Math"/>
                        <a:ea typeface="Cambria Math"/>
                      </a:rPr>
                      <m:t>∓</m:t>
                    </m:r>
                    <m:r>
                      <a:rPr lang="en-US" sz="2400" i="1" smtClean="0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sz="2400" dirty="0" smtClean="0"/>
                  <a:t>.   </a:t>
                </a:r>
                <a:r>
                  <a:rPr lang="en-US" sz="3600" b="1" baseline="-10000" dirty="0" smtClean="0">
                    <a:sym typeface="Wingdings"/>
                  </a:rPr>
                  <a:t></a:t>
                </a:r>
                <a:r>
                  <a:rPr lang="en-US" sz="2400" b="1" dirty="0" smtClean="0">
                    <a:sym typeface="Wingdings"/>
                  </a:rPr>
                  <a:t> </a:t>
                </a:r>
                <a:r>
                  <a:rPr lang="en-US" sz="2400" dirty="0" smtClean="0">
                    <a:sym typeface="Wingdings"/>
                  </a:rPr>
                  <a:t>stabilize by spreading 0/1 inflections by </a:t>
                </a:r>
                <a14:m>
                  <m:oMath xmlns:m="http://schemas.openxmlformats.org/officeDocument/2006/math">
                    <m:r>
                      <a:rPr lang="en-US" sz="2400" i="1" baseline="-5000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sz="2400" b="0" i="1" baseline="-500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i="1" baseline="-5000" smtClean="0">
                        <a:latin typeface="Cambria Math"/>
                        <a:ea typeface="Cambria Math"/>
                      </a:rPr>
                      <m:t>∓</m:t>
                    </m:r>
                    <m:r>
                      <a:rPr lang="en-US" sz="2400" i="1" smtClean="0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37" y="162061"/>
                <a:ext cx="8534400" cy="1554272"/>
              </a:xfrm>
              <a:prstGeom prst="rect">
                <a:avLst/>
              </a:prstGeom>
              <a:blipFill rotWithShape="1">
                <a:blip r:embed="rId7"/>
                <a:stretch>
                  <a:fillRect l="-1786" t="-5098" b="-1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triped Right Arrow 14"/>
          <p:cNvSpPr/>
          <p:nvPr/>
        </p:nvSpPr>
        <p:spPr>
          <a:xfrm flipH="1">
            <a:off x="1605280" y="5892800"/>
            <a:ext cx="487680" cy="147320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" name="Striped Right Arrow 15"/>
          <p:cNvSpPr/>
          <p:nvPr/>
        </p:nvSpPr>
        <p:spPr>
          <a:xfrm>
            <a:off x="6471920" y="5894416"/>
            <a:ext cx="538480" cy="145704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9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 flipH="1">
                <a:off x="381000" y="1020425"/>
                <a:ext cx="8153400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Consider iteration under (perhaps complicated) map and fold with the </a:t>
                </a:r>
                <a:r>
                  <a:rPr lang="en-US" sz="2400" dirty="0" err="1" smtClean="0"/>
                  <a:t>SpAMM</a:t>
                </a:r>
                <a:r>
                  <a:rPr lang="en-US" sz="2400" dirty="0" smtClean="0"/>
                  <a:t> algebra: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At each iteration </a:t>
                </a:r>
                <a:r>
                  <a:rPr lang="en-US" sz="2400" i="1" dirty="0" smtClean="0"/>
                  <a:t>k</a:t>
                </a:r>
                <a:r>
                  <a:rPr lang="en-US" sz="2400" dirty="0" smtClean="0"/>
                  <a:t> there is a bias,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/>
                  <a:t>, of order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sz="2400" dirty="0" smtClean="0"/>
                  <a:t>: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The fate of this bias is determined by the Gateaux differential,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Then, the iteration is stable if 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1000" y="1020425"/>
                <a:ext cx="8153400" cy="6370975"/>
              </a:xfrm>
              <a:prstGeom prst="rect">
                <a:avLst/>
              </a:prstGeom>
              <a:blipFill rotWithShape="1">
                <a:blip r:embed="rId2"/>
                <a:stretch>
                  <a:fillRect l="-1197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1000" y="294382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Comic Sans MS" pitchFamily="66" charset="0"/>
              </a:rPr>
              <a:t>Bias Stability Under </a:t>
            </a:r>
            <a:r>
              <a:rPr lang="en-US" sz="3200" b="1" dirty="0" err="1" smtClean="0">
                <a:latin typeface="Comic Sans MS" pitchFamily="66" charset="0"/>
              </a:rPr>
              <a:t>SpAMM</a:t>
            </a:r>
            <a:r>
              <a:rPr lang="en-US" sz="3200" b="1" dirty="0" smtClean="0">
                <a:latin typeface="Comic Sans MS" pitchFamily="66" charset="0"/>
              </a:rPr>
              <a:t> Iteration</a:t>
            </a:r>
            <a:endParaRPr lang="en-US" sz="3200" dirty="0"/>
          </a:p>
          <a:p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966251" y="1524000"/>
                <a:ext cx="20774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251" y="1524000"/>
                <a:ext cx="2077492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717465" y="2794609"/>
                <a:ext cx="2326278" cy="481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/>
                  <a:t> +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𝜏</m:t>
                    </m:r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r>
                              <a:rPr lang="en-US" sz="2400" b="1" i="1" smtClean="0"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65" y="2794609"/>
                <a:ext cx="2326278" cy="481991"/>
              </a:xfrm>
              <a:prstGeom prst="rect">
                <a:avLst/>
              </a:prstGeom>
              <a:blipFill rotWithShape="1">
                <a:blip r:embed="rId4"/>
                <a:stretch>
                  <a:fillRect t="-5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066800" y="4290022"/>
                <a:ext cx="3865289" cy="1120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r>
                              <a:rPr lang="en-US" sz="2400" b="1" i="1">
                                <a:latin typeface="Cambria Math"/>
                                <a:ea typeface="Cambria Math"/>
                              </a:rPr>
                              <m:t>𝒙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dirty="0"/>
                                      <m:t> +  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𝜏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>
                                            <a:latin typeface="Cambria Math"/>
                                            <a:ea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400" b="1" i="1">
                                            <a:latin typeface="Cambria Math"/>
                                            <a:ea typeface="Cambria Math"/>
                                          </a:rPr>
                                          <m:t>𝒙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400" dirty="0"/>
                                          <m:t> 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b="1" dirty="0" smtClean="0"/>
                  <a:t>,</a:t>
                </a:r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290022"/>
                <a:ext cx="3865289" cy="1120178"/>
              </a:xfrm>
              <a:prstGeom prst="rect">
                <a:avLst/>
              </a:prstGeom>
              <a:blipFill rotWithShape="1">
                <a:blip r:embed="rId5"/>
                <a:stretch>
                  <a:fillRect r="-1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181272" y="5358222"/>
                <a:ext cx="1760418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</m:acc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 &lt;  1 .</a:t>
                </a:r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272" y="5358222"/>
                <a:ext cx="1760418" cy="509178"/>
              </a:xfrm>
              <a:prstGeom prst="rect">
                <a:avLst/>
              </a:prstGeom>
              <a:blipFill rotWithShape="1">
                <a:blip r:embed="rId6"/>
                <a:stretch>
                  <a:fillRect t="-3571" r="-4152" b="-2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811081" y="4386100"/>
                <a:ext cx="2232662" cy="524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081" y="4386100"/>
                <a:ext cx="2232662" cy="524246"/>
              </a:xfrm>
              <a:prstGeom prst="rect">
                <a:avLst/>
              </a:prstGeom>
              <a:blipFill rotWithShape="1">
                <a:blip r:embed="rId7"/>
                <a:stretch>
                  <a:fillRect l="-545" t="-8140" r="-4632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128095" y="4366222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1251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1000" y="2667000"/>
                <a:ext cx="8229600" cy="1080424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1" i="0" smtClean="0">
                              <a:latin typeface="Courier New" pitchFamily="49" charset="0"/>
                              <a:cs typeface="Courier New" pitchFamily="49" charset="0"/>
                            </a:rPr>
                            <m:t>ns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000" b="0" i="0" smtClean="0">
                              <a:latin typeface="Bell MT" pitchFamily="18" charset="0"/>
                            </a:rPr>
                            <m:t>naiv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box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≔</m:t>
                          </m:r>
                        </m:e>
                      </m:box>
                      <m:r>
                        <a:rPr lang="en-US" sz="2000" b="0" i="1" smtClean="0">
                          <a:latin typeface="Cambria Math"/>
                        </a:rPr>
                        <m:t>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latin typeface="Cambria Math"/>
                              <a:ea typeface="Cambria Math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latin typeface="Cambria Math"/>
                                <a:ea typeface="Cambria Math"/>
                              </a:rPr>
                              <m:t>𝒔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latin typeface="Cambria Math"/>
                                <a:ea typeface="Cambria Math"/>
                              </a:rPr>
                              <m:t>𝑰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2000" b="1" dirty="0">
                                <a:latin typeface="Courier New" pitchFamily="49" charset="0"/>
                                <a:ea typeface="Cambria Math"/>
                                <a:cs typeface="Courier New" pitchFamily="49" charset="0"/>
                              </a:rPr>
                              <m:t>while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ea typeface="Cambria Math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𝑡𝑟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&gt; 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latin typeface="Cambria Math"/>
                                    <a:ea typeface="Cambria Math"/>
                                  </a:rPr>
                                  <m:t>τ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2000" b="1" dirty="0">
                                <a:latin typeface="Courier New" pitchFamily="49" charset="0"/>
                                <a:ea typeface="Cambria Math"/>
                                <a:cs typeface="Courier New" pitchFamily="49" charset="0"/>
                              </a:rPr>
                              <m:t>return</m:t>
                            </m:r>
                            <m:r>
                              <a:rPr lang="en-US" sz="20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←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←</m:t>
                                </m:r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}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  <m:t></m:t>
                                  </m:r>
                                </m:e>
                                <m:sub>
                                  <m:r>
                                    <a:rPr lang="el-GR" sz="2000" b="0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  <m:t></m:t>
                                  </m:r>
                                </m:e>
                                <m:sub>
                                  <m:r>
                                    <a:rPr lang="el-GR" sz="2000" b="0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b="1" i="1" dirty="0" smtClean="0">
                                  <a:latin typeface="Cambria Math"/>
                                  <a:ea typeface="Cambria Math"/>
                                </a:rPr>
                                <m:t>𝒔</m:t>
                              </m:r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  <m:t></m:t>
                                  </m:r>
                                </m:e>
                                <m:sub>
                                  <m:r>
                                    <a:rPr lang="el-GR" sz="2000" b="0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b="0" i="1" dirty="0" smtClean="0"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8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2667000"/>
                <a:ext cx="8229600" cy="10804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3"/>
              <p:cNvSpPr txBox="1">
                <a:spLocks/>
              </p:cNvSpPr>
              <p:nvPr/>
            </p:nvSpPr>
            <p:spPr>
              <a:xfrm>
                <a:off x="381000" y="5257800"/>
                <a:ext cx="8229600" cy="1200778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1" smtClean="0">
                              <a:latin typeface="Courier New" pitchFamily="49" charset="0"/>
                              <a:cs typeface="Courier New" pitchFamily="49" charset="0"/>
                            </a:rPr>
                            <m:t>ns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000" b="0" i="0" smtClean="0">
                              <a:latin typeface="Bell MT" pitchFamily="18" charset="0"/>
                            </a:rPr>
                            <m:t>dual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sz="200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boxPr>
                        <m:e>
                          <m:r>
                            <a:rPr lang="en-US" sz="2000" i="1" smtClean="0">
                              <a:latin typeface="Cambria Math"/>
                            </a:rPr>
                            <m:t>≔</m:t>
                          </m:r>
                        </m:e>
                      </m:box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latin typeface="Cambria Math"/>
                                <a:ea typeface="Cambria Math"/>
                              </a:rPr>
                              <m:t>𝒔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latin typeface="Cambria Math"/>
                                <a:ea typeface="Cambria Math"/>
                              </a:rPr>
                              <m:t>𝒔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latin typeface="Cambria Math"/>
                                <a:ea typeface="Cambria Math"/>
                              </a:rPr>
                              <m:t>𝑰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2000" b="1" dirty="0">
                                <a:latin typeface="Courier New" pitchFamily="49" charset="0"/>
                                <a:ea typeface="Cambria Math"/>
                                <a:cs typeface="Courier New" pitchFamily="49" charset="0"/>
                              </a:rPr>
                              <m:t>while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ea typeface="Cambria Math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𝑡𝑟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&gt; 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latin typeface="Cambria Math"/>
                                    <a:ea typeface="Cambria Math"/>
                                  </a:rPr>
                                  <m:t>τ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2000" b="1" dirty="0">
                                <a:latin typeface="Courier New" pitchFamily="49" charset="0"/>
                                <a:ea typeface="Cambria Math"/>
                                <a:cs typeface="Courier New" pitchFamily="49" charset="0"/>
                              </a:rPr>
                              <m:t>return</m:t>
                            </m:r>
                            <m:r>
                              <a:rPr lang="en-US" sz="20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←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←</m:t>
                                </m:r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}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eqArr>
                                <m:eqArr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 smtClean="0">
                                      <a:latin typeface="Cambria Math"/>
                                      <a:ea typeface="Cambria Math"/>
                                    </a:rPr>
                                    <m:t>      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←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  <a:ea typeface="Cambria Math"/>
                                          <a:sym typeface="Symbol"/>
                                        </a:rPr>
                                        <m:t></m:t>
                                      </m:r>
                                    </m:e>
                                    <m:sub>
                                      <m:r>
                                        <a:rPr lang="el-GR" sz="2000" i="1">
                                          <a:latin typeface="Cambria Math"/>
                                          <a:ea typeface="Cambria Math"/>
                                        </a:rPr>
                                        <m:t>𝜏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>
                                          <a:ea typeface="Cambria Math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ourier New" pitchFamily="49" charset="0"/>
                                      <a:ea typeface="Cambria Math"/>
                                      <a:cs typeface="Courier New" pitchFamily="49" charset="0"/>
                                    </a:rPr>
                                    <m:t>m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atin typeface="Cambria Math"/>
                                          <a:ea typeface="Cambria Math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←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ourier New" pitchFamily="49" charset="0"/>
                                      <a:ea typeface="Cambria Math"/>
                                      <a:cs typeface="Courier New" pitchFamily="49" charset="0"/>
                                    </a:rPr>
                                    <m:t>m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atin typeface="Cambria Math"/>
                                          <a:ea typeface="Cambria Math"/>
                                        </a:rPr>
                                        <m:t> </m:t>
                                      </m:r>
                                      <m:r>
                                        <a:rPr lang="en-US" sz="2000" b="1" i="1">
                                          <a:latin typeface="Cambria Math"/>
                                          <a:ea typeface="Cambria Math"/>
                                          <a:sym typeface="Symbol"/>
                                        </a:rPr>
                                        <m:t></m:t>
                                      </m:r>
                                    </m:e>
                                    <m:sub>
                                      <m:r>
                                        <a:rPr lang="el-GR" sz="2000" i="1">
                                          <a:latin typeface="Cambria Math"/>
                                          <a:ea typeface="Cambria Math"/>
                                        </a:rPr>
                                        <m:t>𝜏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>
                                          <a:ea typeface="Cambria Math"/>
                                        </a:rPr>
                                        <m:t> 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  <a:ea typeface="Cambria Math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/>
                                      <a:ea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  <m:t></m:t>
                                  </m:r>
                                </m:e>
                                <m:sub>
                                  <m:r>
                                    <a:rPr lang="el-GR" sz="2000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15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257800"/>
                <a:ext cx="8229600" cy="120077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3"/>
              <p:cNvSpPr txBox="1">
                <a:spLocks/>
              </p:cNvSpPr>
              <p:nvPr/>
            </p:nvSpPr>
            <p:spPr>
              <a:xfrm>
                <a:off x="381000" y="3962400"/>
                <a:ext cx="8229600" cy="10804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1" smtClean="0">
                              <a:latin typeface="Courier New" pitchFamily="49" charset="0"/>
                              <a:cs typeface="Courier New" pitchFamily="49" charset="0"/>
                            </a:rPr>
                            <m:t>ns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000" b="0" i="0" smtClean="0">
                              <a:latin typeface="Bell MT" pitchFamily="18" charset="0"/>
                            </a:rPr>
                            <m:t>stab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sz="200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boxPr>
                        <m:e>
                          <m:r>
                            <a:rPr lang="en-US" sz="2000" i="1" smtClean="0">
                              <a:latin typeface="Cambria Math"/>
                            </a:rPr>
                            <m:t>≔</m:t>
                          </m:r>
                        </m:e>
                      </m:box>
                      <m:r>
                        <a:rPr lang="en-US" sz="2000" i="1" smtClean="0">
                          <a:latin typeface="Cambria Math"/>
                        </a:rPr>
                        <m:t>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latin typeface="Cambria Math"/>
                              <a:ea typeface="Cambria Math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latin typeface="Cambria Math"/>
                                <a:ea typeface="Cambria Math"/>
                              </a:rPr>
                              <m:t>𝒔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latin typeface="Cambria Math"/>
                                <a:ea typeface="Cambria Math"/>
                              </a:rPr>
                              <m:t>𝑰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2000" b="1" dirty="0">
                                <a:latin typeface="Courier New" pitchFamily="49" charset="0"/>
                                <a:ea typeface="Cambria Math"/>
                                <a:cs typeface="Courier New" pitchFamily="49" charset="0"/>
                              </a:rPr>
                              <m:t>while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ea typeface="Cambria Math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𝑡𝑟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&gt; 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latin typeface="Cambria Math"/>
                                    <a:ea typeface="Cambria Math"/>
                                  </a:rPr>
                                  <m:t>τ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2000" b="1" dirty="0">
                                <a:latin typeface="Courier New" pitchFamily="49" charset="0"/>
                                <a:ea typeface="Cambria Math"/>
                                <a:cs typeface="Courier New" pitchFamily="49" charset="0"/>
                              </a:rPr>
                              <m:t>return</m:t>
                            </m:r>
                            <m:r>
                              <a:rPr lang="en-US" sz="20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/>
                                    <a:ea typeface="Cambria Math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←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2000" i="1" smtClean="0">
                                        <a:latin typeface="Cambria Math"/>
                                        <a:ea typeface="Cambria Math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latin typeface="Cambria Math"/>
                                    <a:ea typeface="Cambria Math"/>
                                  </a:rPr>
                                  <m:t>←</m:t>
                                </m:r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} 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 smtClean="0">
                                  <a:latin typeface="Cambria Math"/>
                                  <a:ea typeface="Cambria Math"/>
                                </a:rPr>
                                <m:t>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  <m:t></m:t>
                                  </m:r>
                                </m:e>
                                <m:sub>
                                  <m:r>
                                    <a:rPr lang="el-GR" sz="2000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←</m:t>
                              </m:r>
                              <m:sSubSup>
                                <m:sSubSupPr>
                                  <m:ctrlPr>
                                    <a:rPr lang="en-US" sz="2000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000" b="1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smtClean="0"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  <m:r>
                                <a:rPr lang="en-US" sz="2000" b="1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  <m:t></m:t>
                                  </m:r>
                                </m:e>
                                <m:sub>
                                  <m:r>
                                    <a:rPr lang="el-GR" sz="2000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b="1" i="1" dirty="0" smtClean="0">
                                  <a:latin typeface="Cambria Math"/>
                                  <a:ea typeface="Cambria Math"/>
                                </a:rPr>
                                <m:t>𝒔</m:t>
                              </m:r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  <m:t></m:t>
                                  </m:r>
                                </m:e>
                                <m:sub>
                                  <m:r>
                                    <a:rPr lang="el-GR" sz="2000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18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962400"/>
                <a:ext cx="8229600" cy="10804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285344" y="284202"/>
            <a:ext cx="8991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Comic Sans MS" pitchFamily="66" charset="0"/>
              </a:rPr>
              <a:t>Scaled Newton </a:t>
            </a:r>
            <a:r>
              <a:rPr lang="en-US" sz="3000" b="1" dirty="0">
                <a:latin typeface="Comic Sans MS" pitchFamily="66" charset="0"/>
              </a:rPr>
              <a:t>Schulz </a:t>
            </a:r>
            <a:r>
              <a:rPr lang="en-US" sz="3000" b="1" smtClean="0">
                <a:latin typeface="Comic Sans MS" pitchFamily="66" charset="0"/>
              </a:rPr>
              <a:t>Iterations (Three</a:t>
            </a:r>
            <a:r>
              <a:rPr lang="en-US" sz="3000" b="1" dirty="0" smtClean="0">
                <a:latin typeface="Comic Sans MS" pitchFamily="66" charset="0"/>
              </a:rPr>
              <a:t>)</a:t>
            </a:r>
            <a:endParaRPr 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-228600" y="1371600"/>
                <a:ext cx="8670014" cy="844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latin typeface="Cambria Math"/>
                              <a:ea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/>
                                  <a:ea typeface="Cambria Math"/>
                                  <a:cs typeface="Courier New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/>
                                  <a:ea typeface="Cambria Math"/>
                                  <a:cs typeface="Courier New" pitchFamily="49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  <a:cs typeface="Courier New" pitchFamily="49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/>
                              <a:ea typeface="Cambria Math"/>
                              <a:cs typeface="Courier New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  <a:ea typeface="Cambria Math"/>
                                  <a:cs typeface="Courier New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/>
                                  <a:ea typeface="Cambria Math"/>
                                  <a:cs typeface="Courier New" pitchFamily="49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/>
                                  <a:ea typeface="Cambria Math"/>
                                  <a:cs typeface="Courier New" pitchFamily="49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/>
                          <a:ea typeface="Cambria Math"/>
                          <a:cs typeface="Courier New" pitchFamily="49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Courier New" pitchFamily="49" charset="0"/>
                          <a:cs typeface="Courier New" pitchFamily="49" charset="0"/>
                        </a:rPr>
                        <m:t>ns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𝒔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/>
                          <a:ea typeface="Cambria Math"/>
                        </a:rPr>
                        <m:t>with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𝑰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>
                          <a:latin typeface="Cambria Math"/>
                          <a:ea typeface="Cambria Math"/>
                        </a:rPr>
                        <m:t>and</m:t>
                      </m:r>
                      <m:sSub>
                        <m:sSubPr>
                          <m:ctrlPr>
                            <a:rPr lang="en-US" sz="2400" b="1" i="1">
                              <a:latin typeface="Cambria Math"/>
                              <a:ea typeface="Cambria Math"/>
                              <a:cs typeface="Courier New" pitchFamily="49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  <a:ea typeface="Cambria Math"/>
                              <a:cs typeface="Courier New" pitchFamily="49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  <a:cs typeface="Courier New" pitchFamily="49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0" i="1">
                              <a:latin typeface="Cambria Math"/>
                              <a:ea typeface="Cambria Math"/>
                              <a:cs typeface="Courier New" pitchFamily="49" charset="0"/>
                            </a:rPr>
                            <m:t>𝜏</m:t>
                          </m:r>
                        </m:sub>
                      </m:sSub>
                      <m:r>
                        <a:rPr lang="en-US" sz="2400" b="1" i="1">
                          <a:latin typeface="Cambria Math"/>
                          <a:ea typeface="Cambria Math"/>
                        </a:rPr>
                        <m:t>→</m:t>
                      </m:r>
                      <m:sSup>
                        <m:sSupPr>
                          <m:ctrlPr>
                            <a:rPr lang="en-US" sz="2400" b="1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  <a:ea typeface="Cambria Math"/>
                            </a:rPr>
                            <m:t>𝒔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−1/2</m:t>
                          </m:r>
                        </m:sup>
                      </m:sSup>
                      <m:r>
                        <a:rPr lang="en-US" sz="2400" b="1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i="0">
                          <a:latin typeface="Cambria Math"/>
                          <a:ea typeface="Cambria Math"/>
                        </a:rPr>
                        <m:t>as</m:t>
                      </m:r>
                      <m:r>
                        <m:rPr>
                          <m:nor/>
                        </m:rPr>
                        <a:rPr lang="en-US" sz="2400" i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 →0</m:t>
                      </m:r>
                      <m:r>
                        <m:rPr>
                          <m:nor/>
                        </m:rPr>
                        <a:rPr lang="en-US" sz="2400" i="1" dirty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/>
                  <a:ea typeface="Cambria Math"/>
                </a:endParaRP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" y="1371600"/>
                <a:ext cx="8670014" cy="8447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245386" y="909935"/>
                <a:ext cx="88224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Newton Schulz iteration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ourier New" pitchFamily="49" charset="0"/>
                        <a:cs typeface="Courier New" pitchFamily="49" charset="0"/>
                      </a:rPr>
                      <m:t>ns</m:t>
                    </m:r>
                  </m:oMath>
                </a14:m>
                <a:r>
                  <a:rPr lang="en-US" sz="2400" dirty="0" smtClean="0"/>
                  <a:t>) with map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0" dirty="0" smtClean="0">
                        <a:latin typeface="Courier New" pitchFamily="49" charset="0"/>
                        <a:cs typeface="Courier New" pitchFamily="49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∙</m:t>
                        </m:r>
                      </m:e>
                    </m:d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  <a:ea typeface="Cambria Math"/>
                            <a:sym typeface="Symbol"/>
                          </a:rPr>
                          <m:t></m:t>
                        </m:r>
                      </m:e>
                      <m:sub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𝜏</m:t>
                        </m:r>
                        <m:r>
                          <m:rPr>
                            <m:nor/>
                          </m:rPr>
                          <a:rPr lang="en-US" sz="2400" dirty="0"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 smtClean="0"/>
                  <a:t> algebra: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There are (at least) three versions, </a:t>
                </a:r>
                <a:r>
                  <a:rPr lang="en-US" sz="2400" b="1" i="1" dirty="0" smtClean="0"/>
                  <a:t>naïve, stable </a:t>
                </a:r>
                <a:r>
                  <a:rPr lang="en-US" sz="2400" dirty="0" smtClean="0"/>
                  <a:t>and</a:t>
                </a:r>
                <a:r>
                  <a:rPr lang="en-US" sz="2400" b="1" i="1" dirty="0" smtClean="0"/>
                  <a:t> dual channel</a:t>
                </a:r>
                <a:r>
                  <a:rPr lang="en-US" sz="2400" dirty="0" smtClean="0"/>
                  <a:t>:</a:t>
                </a:r>
                <a:endParaRPr lang="en-US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86" y="909935"/>
                <a:ext cx="8822414" cy="1569660"/>
              </a:xfrm>
              <a:prstGeom prst="rect">
                <a:avLst/>
              </a:prstGeom>
              <a:blipFill rotWithShape="1">
                <a:blip r:embed="rId6"/>
                <a:stretch>
                  <a:fillRect l="-1036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94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Callout 1 13"/>
          <p:cNvSpPr/>
          <p:nvPr/>
        </p:nvSpPr>
        <p:spPr>
          <a:xfrm flipH="1">
            <a:off x="1838528" y="2010384"/>
            <a:ext cx="3553840" cy="457200"/>
          </a:xfrm>
          <a:prstGeom prst="borderCallout1">
            <a:avLst>
              <a:gd name="adj1" fmla="val 18750"/>
              <a:gd name="adj2" fmla="val -8333"/>
              <a:gd name="adj3" fmla="val 20993"/>
              <a:gd name="adj4" fmla="val -358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2 11"/>
          <p:cNvSpPr/>
          <p:nvPr/>
        </p:nvSpPr>
        <p:spPr>
          <a:xfrm flipH="1" flipV="1">
            <a:off x="1917974" y="5676088"/>
            <a:ext cx="1295400" cy="457200"/>
          </a:xfrm>
          <a:prstGeom prst="borderCallout2">
            <a:avLst>
              <a:gd name="adj1" fmla="val -15258"/>
              <a:gd name="adj2" fmla="val -2813"/>
              <a:gd name="adj3" fmla="val -27404"/>
              <a:gd name="adj4" fmla="val -16667"/>
              <a:gd name="adj5" fmla="val -26511"/>
              <a:gd name="adj6" fmla="val -2485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2 10"/>
          <p:cNvSpPr/>
          <p:nvPr/>
        </p:nvSpPr>
        <p:spPr>
          <a:xfrm flipH="1">
            <a:off x="4011040" y="5243210"/>
            <a:ext cx="1371600" cy="457200"/>
          </a:xfrm>
          <a:prstGeom prst="borderCallout2">
            <a:avLst>
              <a:gd name="adj1" fmla="val 2083"/>
              <a:gd name="adj2" fmla="val -7229"/>
              <a:gd name="adj3" fmla="val -2679"/>
              <a:gd name="adj4" fmla="val -15011"/>
              <a:gd name="adj5" fmla="val -1786"/>
              <a:gd name="adj6" fmla="val -58479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2 7"/>
          <p:cNvSpPr/>
          <p:nvPr/>
        </p:nvSpPr>
        <p:spPr>
          <a:xfrm flipH="1" flipV="1">
            <a:off x="1905000" y="4049952"/>
            <a:ext cx="1762328" cy="457200"/>
          </a:xfrm>
          <a:prstGeom prst="borderCallout2">
            <a:avLst>
              <a:gd name="adj1" fmla="val -15258"/>
              <a:gd name="adj2" fmla="val -2813"/>
              <a:gd name="adj3" fmla="val -27404"/>
              <a:gd name="adj4" fmla="val -16667"/>
              <a:gd name="adj5" fmla="val -26511"/>
              <a:gd name="adj6" fmla="val -17417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2 6"/>
          <p:cNvSpPr/>
          <p:nvPr/>
        </p:nvSpPr>
        <p:spPr>
          <a:xfrm flipH="1">
            <a:off x="4228288" y="3630040"/>
            <a:ext cx="1762328" cy="457200"/>
          </a:xfrm>
          <a:prstGeom prst="borderCallout2">
            <a:avLst>
              <a:gd name="adj1" fmla="val 2083"/>
              <a:gd name="adj2" fmla="val -7229"/>
              <a:gd name="adj3" fmla="val -2679"/>
              <a:gd name="adj4" fmla="val -15011"/>
              <a:gd name="adj5" fmla="val 595"/>
              <a:gd name="adj6" fmla="val -35075"/>
            </a:avLst>
          </a:prstGeom>
          <a:ln w="127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28600" y="3539961"/>
                <a:ext cx="6858000" cy="969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1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en-US" sz="2200" b="1" i="1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m:rPr>
                            <m:nor/>
                          </m:rPr>
                          <a:rPr lang="en-US" sz="2200" b="0" i="0" dirty="0" smtClean="0">
                            <a:latin typeface="Bell MT" pitchFamily="18" charset="0"/>
                          </a:rPr>
                          <m:t>stab</m:t>
                        </m:r>
                      </m:sup>
                    </m:sSup>
                  </m:oMath>
                </a14:m>
                <a:r>
                  <a:rPr lang="en-US" sz="2200" dirty="0" smtClean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1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2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200" b="1" i="1" smtClean="0">
                        <a:latin typeface="Cambria Math"/>
                      </a:rPr>
                      <m:t> </m:t>
                    </m:r>
                    <m:r>
                      <a:rPr lang="en-US" sz="2200" b="1" i="1" smtClean="0"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200" dirty="0">
                            <a:latin typeface="Courier New" pitchFamily="49" charset="0"/>
                            <a:cs typeface="Courier New" pitchFamily="49" charset="0"/>
                          </a:rPr>
                          <m:t>m</m:t>
                        </m:r>
                      </m:e>
                      <m:sup>
                        <m:r>
                          <a:rPr lang="en-US" sz="2200" b="0" i="1" dirty="0" smtClean="0">
                            <a:latin typeface="Cambria Math"/>
                            <a:cs typeface="Courier New" pitchFamily="49" charset="0"/>
                          </a:rPr>
                          <m:t>′ 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r>
                              <a:rPr lang="en-US" sz="2200" b="1" i="1" dirty="0">
                                <a:latin typeface="Cambria Math"/>
                                <a:cs typeface="Courier New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20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∙</m:t>
                    </m:r>
                    <m:d>
                      <m:dPr>
                        <m:begChr m:val="{"/>
                        <m:endChr m:val="}"/>
                        <m:ctrlPr>
                          <a:rPr lang="en-US" sz="2200" i="1" dirty="0" smtClean="0"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200" b="1" i="1" dirty="0">
                                        <a:latin typeface="Cambria Math"/>
                                        <a:ea typeface="Cambria Math"/>
                                        <a:cs typeface="Courier New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1" i="1" dirty="0">
                                        <a:latin typeface="Cambria Math"/>
                                        <a:ea typeface="Cambria Math"/>
                                        <a:cs typeface="Courier New" pitchFamily="49" charset="0"/>
                                      </a:rPr>
                                      <m:t>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  <m:t>𝑘</m:t>
                                </m:r>
                                <m:r>
                                  <a:rPr lang="en-US" sz="2200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∙</m:t>
                        </m:r>
                        <m:r>
                          <a:rPr lang="en-US" sz="2200" b="1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𝒔</m:t>
                        </m:r>
                        <m:r>
                          <a:rPr lang="en-US" sz="2200" b="1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200" b="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+                          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dirty="0" smtClean="0"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200" b="1" i="1" dirty="0">
                                        <a:latin typeface="Cambria Math"/>
                                        <a:ea typeface="Cambria Math"/>
                                        <a:cs typeface="Courier New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1" i="1" dirty="0">
                                        <a:latin typeface="Cambria Math"/>
                                        <a:ea typeface="Cambria Math"/>
                                        <a:cs typeface="Courier New" pitchFamily="49" charset="0"/>
                                      </a:rPr>
                                      <m:t>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∙</m:t>
                        </m:r>
                        <m:r>
                          <a:rPr lang="en-US" sz="2200" b="1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𝒔</m:t>
                        </m:r>
                        <m:r>
                          <a:rPr lang="en-US" sz="2200" b="1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20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∙</m:t>
                    </m:r>
                    <m:sSup>
                      <m:sSupPr>
                        <m:ctrlP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200" dirty="0">
                            <a:latin typeface="Courier New" pitchFamily="49" charset="0"/>
                            <a:cs typeface="Courier New" pitchFamily="49" charset="0"/>
                          </a:rPr>
                          <m:t>m</m:t>
                        </m:r>
                      </m:e>
                      <m:sup>
                        <m: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  <m:t>′ 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r>
                              <a:rPr lang="en-US" sz="2200" b="1" i="1" dirty="0">
                                <a:latin typeface="Cambria Math"/>
                                <a:cs typeface="Courier New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20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∙</m:t>
                    </m:r>
                    <m:sSub>
                      <m:sSubPr>
                        <m:ctrlPr>
                          <a:rPr lang="en-US" sz="2200" b="1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r>
                              <a:rPr lang="en-US" sz="2200" b="1" i="1"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𝑘</m:t>
                        </m:r>
                        <m:r>
                          <a:rPr lang="en-US" sz="22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sz="2200" b="1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539961"/>
                <a:ext cx="6858000" cy="9698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28600" y="5154139"/>
                <a:ext cx="6248400" cy="941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1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en-US" sz="2200" b="1" i="1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m:rPr>
                            <m:nor/>
                          </m:rPr>
                          <a:rPr lang="en-US" sz="2200" b="0" i="0" dirty="0" smtClean="0">
                            <a:latin typeface="Bell MT" pitchFamily="18" charset="0"/>
                          </a:rPr>
                          <m:t>dual</m:t>
                        </m:r>
                      </m:sup>
                    </m:sSup>
                  </m:oMath>
                </a14:m>
                <a:r>
                  <a:rPr lang="en-US" sz="2200" dirty="0" smtClean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200" dirty="0">
                            <a:latin typeface="Courier New" pitchFamily="49" charset="0"/>
                            <a:cs typeface="Courier New" pitchFamily="49" charset="0"/>
                          </a:rPr>
                          <m:t>m</m:t>
                        </m:r>
                      </m:e>
                      <m:sup>
                        <m:r>
                          <a:rPr lang="en-US" sz="2200" b="0" i="1" dirty="0" smtClean="0">
                            <a:latin typeface="Cambria Math"/>
                            <a:cs typeface="Courier New" pitchFamily="49" charset="0"/>
                          </a:rPr>
                          <m:t>′ 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r>
                              <a:rPr lang="en-US" sz="2200" b="1" i="1" dirty="0">
                                <a:latin typeface="Cambria Math"/>
                                <a:cs typeface="Courier New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200" b="1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200" b="1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r>
                              <a:rPr lang="en-US" sz="2200" b="1" i="1"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𝑘</m:t>
                        </m:r>
                        <m:r>
                          <a:rPr lang="en-US" sz="2200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220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∙</m:t>
                    </m:r>
                    <m:d>
                      <m:dPr>
                        <m:begChr m:val="{"/>
                        <m:endChr m:val="}"/>
                        <m:ctrlPr>
                          <a:rPr lang="en-US" sz="2200" i="1" dirty="0" smtClean="0"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1" dirty="0" smtClean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200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200" b="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+                          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dirty="0" smtClean="0"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1" dirty="0" smtClean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20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∙</m:t>
                    </m:r>
                    <m:sSup>
                      <m:sSupPr>
                        <m:ctrlP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200" dirty="0">
                            <a:latin typeface="Courier New" pitchFamily="49" charset="0"/>
                            <a:cs typeface="Courier New" pitchFamily="49" charset="0"/>
                          </a:rPr>
                          <m:t>m</m:t>
                        </m:r>
                      </m:e>
                      <m:sup>
                        <m: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  <m:t>′ 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r>
                              <a:rPr lang="en-US" sz="2200" b="1" i="1" dirty="0">
                                <a:latin typeface="Cambria Math"/>
                                <a:cs typeface="Courier New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20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∙</m:t>
                    </m:r>
                    <m:sSub>
                      <m:sSubPr>
                        <m:ctrlPr>
                          <a:rPr lang="en-US" sz="2200" b="1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r>
                              <a:rPr lang="en-US" sz="2200" b="1" i="1"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𝑘</m:t>
                        </m:r>
                        <m:r>
                          <a:rPr lang="en-US" sz="22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sz="2200" b="1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4139"/>
                <a:ext cx="6248400" cy="941861"/>
              </a:xfrm>
              <a:prstGeom prst="rect">
                <a:avLst/>
              </a:prstGeom>
              <a:blipFill rotWithShape="1"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28600" y="1926232"/>
                <a:ext cx="5715000" cy="969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1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en-US" sz="2200" b="1" i="1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m:rPr>
                            <m:nor/>
                          </m:rPr>
                          <a:rPr lang="en-US" sz="2200" b="0" i="0" dirty="0" smtClean="0">
                            <a:latin typeface="Cambria Math"/>
                          </a:rPr>
                          <m:t>naiv</m:t>
                        </m:r>
                      </m:sup>
                    </m:sSup>
                  </m:oMath>
                </a14:m>
                <a:r>
                  <a:rPr lang="en-US" sz="22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b="1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accPr>
                          <m:e>
                            <m:r>
                              <a:rPr lang="en-US" sz="2200" b="1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𝑘</m:t>
                        </m:r>
                        <m:r>
                          <a:rPr lang="en-US" sz="2200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−1</m:t>
                        </m:r>
                      </m:sub>
                    </m:sSub>
                    <m:r>
                      <a:rPr lang="en-US" sz="2200" b="1" i="1" smtClean="0"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200" dirty="0">
                            <a:latin typeface="Courier New" pitchFamily="49" charset="0"/>
                            <a:cs typeface="Courier New" pitchFamily="49" charset="0"/>
                          </a:rPr>
                          <m:t>m</m:t>
                        </m:r>
                      </m:e>
                      <m:sup>
                        <m:r>
                          <a:rPr lang="en-US" sz="2200" b="0" i="1" dirty="0" smtClean="0">
                            <a:latin typeface="Cambria Math"/>
                            <a:cs typeface="Courier New" pitchFamily="49" charset="0"/>
                          </a:rPr>
                          <m:t>′ 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r>
                              <a:rPr lang="en-US" sz="2200" b="1" i="1" dirty="0">
                                <a:latin typeface="Cambria Math"/>
                                <a:cs typeface="Courier New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200" b="1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200" b="1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r>
                              <a:rPr lang="en-US" sz="2200" b="1" i="1"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𝑘</m:t>
                        </m:r>
                        <m:r>
                          <a:rPr lang="en-US" sz="2200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220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∙</m:t>
                    </m:r>
                    <m:r>
                      <a:rPr lang="en-US" sz="2200" b="1" i="1" dirty="0">
                        <a:latin typeface="Cambria Math"/>
                        <a:ea typeface="Cambria Math"/>
                        <a:cs typeface="Courier New" pitchFamily="49" charset="0"/>
                      </a:rPr>
                      <m:t>𝒔</m:t>
                    </m:r>
                    <m:r>
                      <a:rPr lang="en-US" sz="2200" b="1" i="1" dirty="0">
                        <a:latin typeface="Cambria Math"/>
                        <a:ea typeface="Cambria Math"/>
                        <a:cs typeface="Courier New" pitchFamily="49" charset="0"/>
                      </a:rPr>
                      <m:t>∙</m:t>
                    </m:r>
                    <m:sSub>
                      <m:sSubPr>
                        <m:ctrlPr>
                          <a:rPr lang="en-US" sz="2200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b="1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accPr>
                          <m:e>
                            <m:r>
                              <a:rPr lang="en-US" sz="2200" b="1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+                        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dirty="0" smtClean="0"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200" b="1" i="1" dirty="0">
                                        <a:latin typeface="Cambria Math"/>
                                        <a:ea typeface="Cambria Math"/>
                                        <a:cs typeface="Courier New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1" i="1" dirty="0">
                                        <a:latin typeface="Cambria Math"/>
                                        <a:ea typeface="Cambria Math"/>
                                        <a:cs typeface="Courier New" pitchFamily="49" charset="0"/>
                                      </a:rPr>
                                      <m:t>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∙</m:t>
                        </m:r>
                        <m:r>
                          <a:rPr lang="en-US" sz="2200" b="1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𝒔</m:t>
                        </m:r>
                        <m:r>
                          <a:rPr lang="en-US" sz="2200" b="1" i="1" dirty="0">
                            <a:latin typeface="Cambria Math"/>
                            <a:ea typeface="Cambria Math"/>
                            <a:cs typeface="Courier New" pitchFamily="49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1" dirty="0">
                                    <a:latin typeface="Cambria Math"/>
                                    <a:ea typeface="Cambria Math"/>
                                    <a:cs typeface="Courier New" pitchFamily="49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/>
                                <a:ea typeface="Cambria Math"/>
                                <a:cs typeface="Courier New" pitchFamily="49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20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∙</m:t>
                    </m:r>
                    <m:sSup>
                      <m:sSupPr>
                        <m:ctrlP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200" dirty="0">
                            <a:latin typeface="Courier New" pitchFamily="49" charset="0"/>
                            <a:cs typeface="Courier New" pitchFamily="49" charset="0"/>
                          </a:rPr>
                          <m:t>m</m:t>
                        </m:r>
                      </m:e>
                      <m:sup>
                        <m: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  <m:t>′ 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200" i="1" dirty="0"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r>
                              <a:rPr lang="en-US" sz="2200" b="1" i="1" dirty="0">
                                <a:latin typeface="Cambria Math"/>
                                <a:cs typeface="Courier New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/>
                                <a:cs typeface="Courier New" pitchFamily="49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200" i="1" dirty="0" smtClean="0">
                        <a:latin typeface="Cambria Math"/>
                        <a:ea typeface="Cambria Math"/>
                        <a:cs typeface="Courier New" pitchFamily="49" charset="0"/>
                      </a:rPr>
                      <m:t>∙</m:t>
                    </m:r>
                    <m:sSub>
                      <m:sSubPr>
                        <m:ctrlPr>
                          <a:rPr lang="en-US" sz="2200" b="1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r>
                              <a:rPr lang="en-US" sz="2200" b="1" i="1"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𝑘</m:t>
                        </m:r>
                        <m:r>
                          <a:rPr lang="en-US" sz="22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sz="2200" b="1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926232"/>
                <a:ext cx="5715000" cy="969368"/>
              </a:xfrm>
              <a:prstGeom prst="rect">
                <a:avLst/>
              </a:prstGeom>
              <a:blipFill rotWithShape="1">
                <a:blip r:embed="rId4"/>
                <a:stretch>
                  <a:fillRect r="-3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3200" y="3447871"/>
            <a:ext cx="2362200" cy="1200329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pitchFamily="18" charset="0"/>
                <a:ea typeface="Cambria Math" pitchFamily="18" charset="0"/>
              </a:rPr>
              <a:t>These terms tend to </a:t>
            </a:r>
            <a:r>
              <a:rPr lang="en-US" sz="2400" b="1" i="1" dirty="0" smtClean="0">
                <a:latin typeface="Cambria Math" pitchFamily="18" charset="0"/>
                <a:ea typeface="Cambria Math" pitchFamily="18" charset="0"/>
              </a:rPr>
              <a:t>I</a:t>
            </a:r>
            <a:r>
              <a:rPr lang="en-US" sz="2400" dirty="0" smtClean="0">
                <a:latin typeface="Cambria Math" pitchFamily="18" charset="0"/>
                <a:ea typeface="Cambria Math" pitchFamily="18" charset="0"/>
              </a:rPr>
              <a:t>  and remain near </a:t>
            </a:r>
            <a:r>
              <a:rPr lang="en-US" sz="2400" b="1" i="1" dirty="0" smtClean="0">
                <a:latin typeface="Cambria Math" pitchFamily="18" charset="0"/>
                <a:ea typeface="Cambria Math" pitchFamily="18" charset="0"/>
              </a:rPr>
              <a:t>s</a:t>
            </a:r>
            <a:r>
              <a:rPr lang="en-US" sz="2400" dirty="0" smtClean="0">
                <a:latin typeface="Cambria Math" pitchFamily="18" charset="0"/>
                <a:ea typeface="Cambria Math" pitchFamily="18" charset="0"/>
              </a:rPr>
              <a:t>.</a:t>
            </a:r>
            <a:endParaRPr lang="en-US" sz="2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600" y="4953000"/>
            <a:ext cx="3048000" cy="156966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pitchFamily="18" charset="0"/>
                <a:ea typeface="Cambria Math" pitchFamily="18" charset="0"/>
              </a:rPr>
              <a:t>These terms should tend to </a:t>
            </a:r>
            <a:r>
              <a:rPr lang="en-US" sz="2400" b="1" i="1" dirty="0" smtClean="0">
                <a:latin typeface="Cambria Math" pitchFamily="18" charset="0"/>
                <a:ea typeface="Cambria Math" pitchFamily="18" charset="0"/>
              </a:rPr>
              <a:t>I</a:t>
            </a:r>
            <a:r>
              <a:rPr lang="en-US" sz="2400" dirty="0" smtClean="0">
                <a:latin typeface="Cambria Math" pitchFamily="18" charset="0"/>
                <a:ea typeface="Cambria Math" pitchFamily="18" charset="0"/>
              </a:rPr>
              <a:t> , </a:t>
            </a:r>
            <a:r>
              <a:rPr lang="en-US" sz="2400" i="1" dirty="0" smtClean="0">
                <a:latin typeface="Cambria Math" pitchFamily="18" charset="0"/>
                <a:ea typeface="Cambria Math" pitchFamily="18" charset="0"/>
              </a:rPr>
              <a:t>but have problems b/c they do not remain near </a:t>
            </a:r>
            <a:r>
              <a:rPr lang="en-US" sz="2400" b="1" i="1" dirty="0" smtClean="0">
                <a:latin typeface="Cambria Math" pitchFamily="18" charset="0"/>
                <a:ea typeface="Cambria Math" pitchFamily="18" charset="0"/>
              </a:rPr>
              <a:t>s</a:t>
            </a:r>
            <a:r>
              <a:rPr lang="en-US" sz="2400" dirty="0" smtClean="0">
                <a:latin typeface="Cambria Math" pitchFamily="18" charset="0"/>
                <a:ea typeface="Cambria Math" pitchFamily="18" charset="0"/>
              </a:rPr>
              <a:t>.</a:t>
            </a:r>
            <a:endParaRPr lang="en-US" sz="2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3200" y="1847671"/>
            <a:ext cx="2362200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pitchFamily="18" charset="0"/>
                <a:ea typeface="Cambria Math" pitchFamily="18" charset="0"/>
              </a:rPr>
              <a:t>This term is pathological.</a:t>
            </a:r>
            <a:endParaRPr lang="en-US" sz="2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" y="228600"/>
            <a:ext cx="792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Comic Sans MS" pitchFamily="66" charset="0"/>
              </a:rPr>
              <a:t>Gateaux Differentials and Stability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04800" y="904672"/>
                <a:ext cx="7696200" cy="893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.  Stability is determined by</a:t>
                </a:r>
                <a:endParaRPr lang="en-US" sz="2400" dirty="0"/>
              </a:p>
              <a:p>
                <a:r>
                  <a:rPr lang="en-US" sz="2400" dirty="0"/>
                  <a:t>t</a:t>
                </a:r>
                <a:r>
                  <a:rPr lang="en-US" sz="2400" dirty="0" smtClean="0"/>
                  <a:t>erms in braces, which tend to identity,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∙</m:t>
                        </m:r>
                      </m:e>
                    </m:d>
                    <m:r>
                      <a:rPr lang="en-US" sz="240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𝑰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. </m:t>
                    </m:r>
                  </m:oMath>
                </a14:m>
                <a:r>
                  <a:rPr lang="en-US" sz="2400" b="1" dirty="0" smtClean="0"/>
                  <a:t> </a:t>
                </a:r>
                <a:endParaRPr lang="en-US" sz="2400" b="1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904672"/>
                <a:ext cx="7696200" cy="893578"/>
              </a:xfrm>
              <a:prstGeom prst="rect">
                <a:avLst/>
              </a:prstGeom>
              <a:blipFill rotWithShape="1">
                <a:blip r:embed="rId5"/>
                <a:stretch>
                  <a:fillRect l="-1188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03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04800" y="990600"/>
                <a:ext cx="8305800" cy="5967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dirty="0" smtClean="0"/>
                  <a:t>In addition to theoretical development, many experiments </a:t>
                </a:r>
                <a:r>
                  <a:rPr lang="en-US" sz="2400" dirty="0" smtClean="0"/>
                  <a:t>to find the most stability under the most extreme </a:t>
                </a:r>
                <a:r>
                  <a:rPr lang="en-US" sz="2400" dirty="0" err="1" smtClean="0"/>
                  <a:t>permisive</a:t>
                </a:r>
                <a:r>
                  <a:rPr lang="en-US" sz="2400" dirty="0" smtClean="0"/>
                  <a:t> approximation. 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dirty="0" smtClean="0"/>
                  <a:t>Found </a:t>
                </a:r>
                <a:r>
                  <a:rPr lang="en-US" sz="2400" dirty="0" smtClean="0"/>
                  <a:t>use of </a:t>
                </a:r>
                <a:r>
                  <a:rPr lang="en-US" sz="2400" dirty="0" smtClean="0"/>
                  <a:t>the left </a:t>
                </a:r>
                <a:r>
                  <a:rPr lang="en-US" sz="2400" dirty="0" smtClean="0"/>
                  <a:t>transpose </a:t>
                </a:r>
                <a:r>
                  <a:rPr lang="en-US" sz="2400" dirty="0" err="1" smtClean="0"/>
                  <a:t>SpAMM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PrePr>
                      <m:sub/>
                      <m:sup>
                        <m:r>
                          <a:rPr lang="en-US" sz="2400" b="0" i="1" smtClean="0">
                            <a:latin typeface="Cambria Math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  <a:ea typeface="Cambria Math"/>
                                <a:sym typeface="Symbol"/>
                              </a:rPr>
                              <m:t></m:t>
                            </m:r>
                          </m:e>
                          <m:sub>
                            <m:argPr>
                              <m:argSz m:val="-1"/>
                            </m:argPr>
                            <m:r>
                              <a:rPr lang="el-GR" sz="2400" b="1" i="1">
                                <a:latin typeface="Cambria Math"/>
                                <a:ea typeface="Cambria Math"/>
                              </a:rPr>
                              <m:t>𝝉</m:t>
                            </m:r>
                            <m:r>
                              <m:rPr>
                                <m:nor/>
                              </m:rPr>
                              <a:rPr lang="en-US" sz="2400" b="1" dirty="0">
                                <a:ea typeface="Cambria Math"/>
                              </a:rPr>
                              <m:t> 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sz="2400" dirty="0" smtClean="0"/>
                  <a:t>, to be most stable, </a:t>
                </a:r>
                <a:r>
                  <a:rPr lang="en-US" sz="2400" dirty="0" smtClean="0"/>
                  <a:t>in combination with a tighter first product.</a:t>
                </a:r>
                <a:endParaRPr lang="en-US" sz="2400" dirty="0" smtClean="0"/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endParaRPr lang="en-US" sz="28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sz="2800" dirty="0" smtClean="0"/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dirty="0" smtClean="0"/>
                  <a:t>These approximations yield stability for extreme loose </a:t>
                </a:r>
                <a:r>
                  <a:rPr lang="en-US" sz="2400" dirty="0" err="1" smtClean="0"/>
                  <a:t>SpAMM</a:t>
                </a:r>
                <a:r>
                  <a:rPr lang="en-US" sz="2400" dirty="0" smtClean="0"/>
                  <a:t> approximation in NS,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−3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 8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400" b="0" i="0" smtClean="0">
                        <a:latin typeface="Cambria Math"/>
                      </a:rPr>
                      <m:t>8</m:t>
                    </m:r>
                  </m:oMath>
                </a14:m>
                <a:r>
                  <a:rPr lang="en-US" sz="2400" dirty="0" smtClean="0"/>
                  <a:t> blocking, even for extreme ill-conditioned problems to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  <a:ea typeface="Cambria Math"/>
                      </a:rPr>
                      <m:t>𝞳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/>
                          </a:rPr>
                          <m:t>𝒔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990600"/>
                <a:ext cx="8305800" cy="5967724"/>
              </a:xfrm>
              <a:prstGeom prst="rect">
                <a:avLst/>
              </a:prstGeom>
              <a:blipFill rotWithShape="1">
                <a:blip r:embed="rId2"/>
                <a:stretch>
                  <a:fillRect l="-954" t="-818" r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ine Callout 1 (Border and Accent Bar) 12"/>
          <p:cNvSpPr/>
          <p:nvPr/>
        </p:nvSpPr>
        <p:spPr>
          <a:xfrm flipH="1">
            <a:off x="2698777" y="3276600"/>
            <a:ext cx="2473960" cy="1000780"/>
          </a:xfrm>
          <a:prstGeom prst="accentBorderCallout1">
            <a:avLst>
              <a:gd name="adj1" fmla="val 18750"/>
              <a:gd name="adj2" fmla="val -8333"/>
              <a:gd name="adj3" fmla="val 51587"/>
              <a:gd name="adj4" fmla="val -18054"/>
            </a:avLst>
          </a:prstGeom>
          <a:ln w="38100">
            <a:solidFill>
              <a:schemeClr val="accent3">
                <a:alpha val="47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3 7"/>
          <p:cNvSpPr/>
          <p:nvPr/>
        </p:nvSpPr>
        <p:spPr>
          <a:xfrm>
            <a:off x="2734337" y="3296590"/>
            <a:ext cx="1524000" cy="91440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29630"/>
              <a:gd name="adj8" fmla="val 500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31573" y="3402607"/>
                <a:ext cx="441073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𝒙</m:t>
                      </m:r>
                      <m:r>
                        <a:rPr lang="en-US" sz="4000" b="0" i="1" baseline="-25000" smtClean="0">
                          <a:latin typeface="Cambria Math"/>
                        </a:rPr>
                        <m:t>𝑘</m:t>
                      </m:r>
                      <m:r>
                        <a:rPr lang="en-US" sz="4000" b="0" i="1" baseline="-15000" smtClean="0">
                          <a:latin typeface="Cambria Math"/>
                        </a:rPr>
                        <m:t>+</m:t>
                      </m:r>
                      <m:r>
                        <a:rPr lang="en-US" sz="4000" b="0" i="1" baseline="-25000" smtClean="0">
                          <a:latin typeface="Cambria Math"/>
                        </a:rPr>
                        <m:t>1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←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4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latin typeface="Cambria Math"/>
                            </a:rPr>
                            <m:t>𝒛</m:t>
                          </m:r>
                          <m:r>
                            <a:rPr lang="en-US" sz="4000" b="1" i="1" baseline="30000" smtClean="0">
                              <a:latin typeface="Cambria Math"/>
                            </a:rPr>
                            <m:t>𝑻</m:t>
                          </m:r>
                          <m:r>
                            <a:rPr lang="en-US" sz="4000" b="0" i="1" baseline="-25000" smtClean="0">
                              <a:latin typeface="Cambria Math"/>
                            </a:rPr>
                            <m:t>𝑘</m:t>
                          </m:r>
                        </m:e>
                        <m:e>
                          <m:r>
                            <a:rPr lang="en-US" sz="4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sz="4000" b="1" i="1" smtClean="0">
                              <a:latin typeface="Cambria Math"/>
                            </a:rPr>
                            <m:t> </m:t>
                          </m:r>
                        </m:e>
                        <m:e>
                          <m:r>
                            <a:rPr lang="en-US" sz="4000" b="1" i="1" smtClean="0">
                              <a:latin typeface="Cambria Math"/>
                            </a:rPr>
                            <m:t>𝒛</m:t>
                          </m:r>
                          <m:r>
                            <a:rPr lang="en-US" sz="4000" b="0" i="1" baseline="-25000" smtClean="0">
                              <a:latin typeface="Cambria Math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73" y="3402607"/>
                <a:ext cx="4410737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776238" y="4401073"/>
                <a:ext cx="4132285" cy="534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left (T) first: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𝒂</m:t>
                    </m:r>
                    <m:r>
                      <a:rPr lang="en-US" sz="24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𝒛</m:t>
                    </m:r>
                    <m:r>
                      <a:rPr lang="en-US" sz="2400" b="1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24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PrePr>
                          <m:sub/>
                          <m:sup>
                            <m:r>
                              <a:rPr lang="en-US" sz="2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  <a:sym typeface="Symbol"/>
                                  </a:rPr>
                                  <m:t></m:t>
                                </m:r>
                              </m:e>
                              <m:sub>
                                <m:argPr>
                                  <m:argSz m:val="-1"/>
                                </m:argPr>
                                <m:r>
                                  <a:rPr lang="el-GR" sz="2400" b="1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𝝉</m:t>
                                </m:r>
                                <m:r>
                                  <a:rPr lang="el-GR" sz="24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l-GR" sz="24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400" b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ea typeface="Cambria Math"/>
                                  </a:rPr>
                                  <m:t> </m:t>
                                </m:r>
                              </m:sub>
                            </m:sSub>
                          </m:e>
                        </m:sPre>
                      </m:e>
                      <m:sub>
                        <m:argPr>
                          <m:argSz m:val="-1"/>
                        </m:argP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ea typeface="Cambria Math"/>
                          </a:rPr>
                          <m:t> 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𝒔</m:t>
                    </m:r>
                  </m:oMath>
                </a14:m>
                <a:r>
                  <a:rPr lang="en-US" sz="2400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endParaRPr lang="en-US" sz="24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238" y="4401073"/>
                <a:ext cx="4132285" cy="534890"/>
              </a:xfrm>
              <a:prstGeom prst="rect">
                <a:avLst/>
              </a:prstGeom>
              <a:blipFill rotWithShape="1">
                <a:blip r:embed="rId4"/>
                <a:stretch>
                  <a:fillRect l="-2212" t="-68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94377" y="3629243"/>
                <a:ext cx="30553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3">
                        <a:lumMod val="50000"/>
                      </a:schemeClr>
                    </a:solidFill>
                  </a:rPr>
                  <a:t>t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hen right: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sz="2400" b="1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1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𝒂</m:t>
                    </m:r>
                    <m:r>
                      <a:rPr lang="en-US" sz="2400" b="1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</m:t>
                        </m:r>
                      </m:e>
                      <m:sub>
                        <m:r>
                          <a:rPr lang="el-GR" sz="24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𝝉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a typeface="Cambria Math"/>
                          </a:rPr>
                          <m:t> 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𝒛</m:t>
                    </m:r>
                  </m:oMath>
                </a14:m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77" y="3629243"/>
                <a:ext cx="305532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19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57200" y="253425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spcAft>
                <a:spcPts val="800"/>
              </a:spcAft>
            </a:pPr>
            <a:r>
              <a:rPr lang="en-US" sz="3200" b="1" dirty="0" err="1">
                <a:solidFill>
                  <a:prstClr val="black"/>
                </a:solidFill>
                <a:latin typeface="Comic Sans MS" pitchFamily="66" charset="0"/>
              </a:rPr>
              <a:t>SpAMM</a:t>
            </a:r>
            <a:r>
              <a:rPr lang="en-US" sz="3200" b="1" dirty="0">
                <a:solidFill>
                  <a:prstClr val="black"/>
                </a:solidFill>
                <a:latin typeface="Comic Sans MS" pitchFamily="66" charset="0"/>
              </a:rPr>
              <a:t> Stabilized Scaled </a:t>
            </a:r>
            <a:r>
              <a:rPr lang="en-US" sz="3200" b="1" dirty="0" smtClean="0">
                <a:solidFill>
                  <a:prstClr val="black"/>
                </a:solidFill>
                <a:latin typeface="Comic Sans MS" pitchFamily="66" charset="0"/>
              </a:rPr>
              <a:t>NS</a:t>
            </a:r>
            <a:endParaRPr lang="en-US" sz="3200" dirty="0">
              <a:solidFill>
                <a:prstClr val="black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97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8620"/>
            <a:ext cx="7406640" cy="5554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6200" y="152400"/>
                <a:ext cx="9067800" cy="609600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 smtClean="0">
                    <a:latin typeface="Comic Sans MS" pitchFamily="66" charset="0"/>
                  </a:rPr>
                  <a:t>Ill-Conditioning: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  <a:ea typeface="Cambria Math"/>
                      </a:rPr>
                      <m:t>𝝹</m:t>
                    </m:r>
                    <m:d>
                      <m:dPr>
                        <m:ctrlPr>
                          <a:rPr lang="en-US" sz="2800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𝒔</m:t>
                        </m:r>
                      </m:e>
                    </m:d>
                    <m:r>
                      <a:rPr lang="en-US" sz="2800" b="1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𝟏𝟎</m:t>
                        </m:r>
                      </m:e>
                      <m:sup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𝟏𝟏</m:t>
                        </m:r>
                      </m:sup>
                    </m:sSup>
                    <m:r>
                      <a:rPr lang="en-US" sz="2800" b="1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sz="2800" b="1" dirty="0" smtClean="0">
                    <a:latin typeface="Comic Sans MS" pitchFamily="66" charset="0"/>
                  </a:rPr>
                  <a:t> (3,3)x8 nanotube  </a:t>
                </a:r>
                <a:endParaRPr lang="en-US" sz="2800" b="1" dirty="0">
                  <a:latin typeface="Comic Sans MS" pitchFamily="66" charset="0"/>
                </a:endParaRPr>
              </a:p>
            </p:txBody>
          </p:sp>
        </mc:Choice>
        <mc:Fallback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6200" y="152400"/>
                <a:ext cx="9067800" cy="609600"/>
              </a:xfrm>
              <a:blipFill rotWithShape="1">
                <a:blip r:embed="rId3"/>
                <a:stretch>
                  <a:fillRect t="-1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81000" y="5562600"/>
                <a:ext cx="8382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Convergence of extreme loose </a:t>
                </a:r>
                <a:r>
                  <a:rPr lang="en-US" sz="2200" dirty="0" err="1" smtClean="0"/>
                  <a:t>SpAMM</a:t>
                </a:r>
                <a:r>
                  <a:rPr lang="en-US" sz="2200" dirty="0" smtClean="0"/>
                  <a:t>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sz="2200" i="1" dirty="0" smtClean="0">
                        <a:latin typeface="Cambria Math"/>
                      </a:rPr>
                      <m:t>=</m:t>
                    </m:r>
                    <m:r>
                      <a:rPr lang="en-US" sz="2200" i="1" dirty="0" smtClean="0"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US" sz="22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sz="2200" b="0" i="1" dirty="0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2200" b="0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2200" b="0" i="1" dirty="0" smtClean="0">
                            <a:latin typeface="Cambria Math"/>
                          </a:rPr>
                          <m:t>−</m:t>
                        </m:r>
                        <m:r>
                          <a:rPr lang="en-US" sz="2200" b="0" i="1" dirty="0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200" dirty="0" smtClean="0"/>
                  <a:t>, 8x8 blocking) + extreme ill-conditioned problem (thick, black line).  Also shown are Gateaux differentials for stabilized, naïve and dual iterations.</a:t>
                </a:r>
                <a:endParaRPr lang="en-US" sz="2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562600"/>
                <a:ext cx="8382000" cy="1107996"/>
              </a:xfrm>
              <a:prstGeom prst="rect">
                <a:avLst/>
              </a:prstGeom>
              <a:blipFill rotWithShape="1">
                <a:blip r:embed="rId4"/>
                <a:stretch>
                  <a:fillRect l="-945" t="-3315" b="-9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60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77225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spcAft>
                <a:spcPts val="800"/>
              </a:spcAft>
            </a:pPr>
            <a:r>
              <a:rPr lang="en-US" sz="3200" b="1" dirty="0" err="1" smtClean="0">
                <a:solidFill>
                  <a:prstClr val="black"/>
                </a:solidFill>
                <a:latin typeface="Comic Sans MS" pitchFamily="66" charset="0"/>
              </a:rPr>
              <a:t>SpAMM</a:t>
            </a:r>
            <a:r>
              <a:rPr lang="en-US" sz="3200" b="1" dirty="0" smtClean="0">
                <a:solidFill>
                  <a:prstClr val="black"/>
                </a:solidFill>
                <a:latin typeface="Comic Sans MS" pitchFamily="66" charset="0"/>
              </a:rPr>
              <a:t> Stabilized </a:t>
            </a:r>
            <a:r>
              <a:rPr lang="en-US" sz="3200" b="1" dirty="0">
                <a:solidFill>
                  <a:prstClr val="black"/>
                </a:solidFill>
                <a:latin typeface="Comic Sans MS" pitchFamily="66" charset="0"/>
              </a:rPr>
              <a:t>Scaled </a:t>
            </a:r>
            <a:r>
              <a:rPr lang="en-US" sz="3200" b="1" dirty="0" smtClean="0">
                <a:solidFill>
                  <a:prstClr val="black"/>
                </a:solidFill>
                <a:latin typeface="Comic Sans MS" pitchFamily="66" charset="0"/>
              </a:rPr>
              <a:t>NS</a:t>
            </a:r>
            <a:endParaRPr lang="en-US" sz="32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970" y="4907277"/>
            <a:ext cx="1005840" cy="100584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98320"/>
            <a:ext cx="6949440" cy="5212080"/>
          </a:xfrm>
        </p:spPr>
      </p:pic>
      <p:sp>
        <p:nvSpPr>
          <p:cNvPr id="6" name="Rectangular Callout 5"/>
          <p:cNvSpPr/>
          <p:nvPr/>
        </p:nvSpPr>
        <p:spPr>
          <a:xfrm>
            <a:off x="6193970" y="3230877"/>
            <a:ext cx="2743200" cy="1332130"/>
          </a:xfrm>
          <a:prstGeom prst="wedgeRectCallout">
            <a:avLst>
              <a:gd name="adj1" fmla="val -58724"/>
              <a:gd name="adj2" fmla="val 8632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" y="821535"/>
                <a:ext cx="7772400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400" dirty="0" smtClean="0">
                    <a:latin typeface="+mj-lt"/>
                  </a:rPr>
                  <a:t>Extreme Ill-Conditioning</a:t>
                </a:r>
                <a:r>
                  <a:rPr lang="en-US" sz="24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  <a:ea typeface="Cambria Math"/>
                      </a:rPr>
                      <m:t>𝞳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</m:d>
                    <m:r>
                      <a:rPr lang="en-US" sz="2400" b="0" i="1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11</m:t>
                        </m:r>
                      </m:sup>
                    </m:sSup>
                    <m:r>
                      <a:rPr lang="en-US" sz="2400" b="0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sz="2400" dirty="0">
                    <a:latin typeface="+mj-lt"/>
                  </a:rPr>
                  <a:t> (3,3</a:t>
                </a:r>
                <a:r>
                  <a:rPr lang="en-US" sz="2400" dirty="0" smtClean="0">
                    <a:latin typeface="+mj-lt"/>
                  </a:rPr>
                  <a:t>) x 8 nanotube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400" dirty="0" smtClean="0">
                    <a:latin typeface="+mj-lt"/>
                  </a:rPr>
                  <a:t>Stabilized, left transpose </a:t>
                </a:r>
                <a:r>
                  <a:rPr lang="en-US" sz="2400" dirty="0" err="1" smtClean="0">
                    <a:latin typeface="+mj-lt"/>
                  </a:rPr>
                  <a:t>SpAMM</a:t>
                </a:r>
                <a:r>
                  <a:rPr lang="en-US" sz="2400" dirty="0" smtClean="0">
                    <a:latin typeface="+mj-lt"/>
                  </a:rPr>
                  <a:t>, stabilized map, &amp; scaling switched by error heuristics (don’t compute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𝑥</m:t>
                    </m:r>
                    <m:r>
                      <a:rPr lang="en-US" sz="2400" i="1" baseline="-25000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2400" dirty="0" smtClean="0">
                    <a:latin typeface="+mj-lt"/>
                  </a:rPr>
                  <a:t>). 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21535"/>
                <a:ext cx="7772400" cy="1354217"/>
              </a:xfrm>
              <a:prstGeom prst="rect">
                <a:avLst/>
              </a:prstGeom>
              <a:blipFill rotWithShape="1">
                <a:blip r:embed="rId4"/>
                <a:stretch>
                  <a:fillRect l="-1020" t="-360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54930" y="3299189"/>
                <a:ext cx="28041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Keep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1" i="1" dirty="0" smtClean="0">
                        <a:latin typeface="Cambria Math"/>
                      </a:rPr>
                      <m:t>𝟐</m:t>
                    </m:r>
                    <m:r>
                      <a:rPr lang="en-US" b="1" i="1" dirty="0" smtClean="0"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latin typeface="Cambria Math"/>
                      </a:rPr>
                      <m:t>𝟑</m:t>
                    </m:r>
                  </m:oMath>
                </a14:m>
                <a:r>
                  <a:rPr lang="en-US" b="1" dirty="0" smtClean="0"/>
                  <a:t>  of  scaling</a:t>
                </a:r>
                <a:endParaRPr lang="en-US" b="1" dirty="0"/>
              </a:p>
              <a:p>
                <a:r>
                  <a:rPr lang="en-US" b="1" dirty="0"/>
                  <a:t>acceleration </a:t>
                </a:r>
                <a:r>
                  <a:rPr lang="en-US" b="1" dirty="0" smtClean="0"/>
                  <a:t>with extreme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  <a:ea typeface="Cambria Math"/>
                            <a:sym typeface="Symbol"/>
                          </a:rPr>
                          <m:t></m:t>
                        </m:r>
                      </m:e>
                      <m:sub>
                        <m:r>
                          <a:rPr lang="el-GR" b="1" i="1">
                            <a:latin typeface="Cambria Math"/>
                            <a:ea typeface="Cambria Math"/>
                          </a:rPr>
                          <m:t>𝝉</m:t>
                        </m:r>
                        <m:r>
                          <m:rPr>
                            <m:nor/>
                          </m:rPr>
                          <a:rPr lang="en-US" b="1" dirty="0"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1" dirty="0" smtClean="0"/>
                  <a:t>approximation &amp;         ill-conditioning!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930" y="3299189"/>
                <a:ext cx="2804160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1739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739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067800" cy="6096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Comic Sans MS" pitchFamily="66" charset="0"/>
              </a:rPr>
              <a:t>Recursive Preconditioning: The </a:t>
            </a:r>
            <a:r>
              <a:rPr lang="en-US" sz="2800" b="1" dirty="0" err="1" smtClean="0">
                <a:latin typeface="Comic Sans MS" pitchFamily="66" charset="0"/>
              </a:rPr>
              <a:t>SpAMM</a:t>
            </a:r>
            <a:r>
              <a:rPr lang="en-US" sz="2800" b="1" dirty="0" smtClean="0">
                <a:latin typeface="Comic Sans MS" pitchFamily="66" charset="0"/>
              </a:rPr>
              <a:t> Sandwich</a:t>
            </a:r>
            <a:endParaRPr lang="en-US" sz="2800" b="1" dirty="0">
              <a:latin typeface="Comic Sans MS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58800" y="837962"/>
                <a:ext cx="8432800" cy="5386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 smtClean="0"/>
                  <a:t>Nested Newton </a:t>
                </a:r>
                <a:r>
                  <a:rPr lang="en-US" sz="2400" dirty="0" err="1" smtClean="0"/>
                  <a:t>Shulz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functionals</a:t>
                </a:r>
                <a:r>
                  <a:rPr lang="en-US" sz="2400" dirty="0" smtClean="0"/>
                  <a:t> </a:t>
                </a:r>
                <a:r>
                  <a:rPr lang="en-US" sz="2400" dirty="0" smtClean="0"/>
                  <a:t>with increasing </a:t>
                </a:r>
                <a:r>
                  <a:rPr lang="en-US" sz="2400" dirty="0" err="1" smtClean="0"/>
                  <a:t>SpAMM</a:t>
                </a:r>
                <a:r>
                  <a:rPr lang="en-US" sz="2400" dirty="0" smtClean="0"/>
                  <a:t> resolution,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−1</m:t>
                        </m:r>
                        <m:r>
                          <a:rPr lang="en-US" sz="2400" b="0" i="1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&lt; ⋯ &lt;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/>
                  <a:t>.  All the work goes into the first step; get full precision for close to free.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 smtClean="0"/>
                  <a:t>Then, the inverse square root is</a:t>
                </a:r>
                <a:endParaRPr lang="en-US" sz="24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 smtClean="0"/>
                  <a:t>. </a:t>
                </a:r>
                <a:endParaRPr lang="en-US" sz="2400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837962"/>
                <a:ext cx="8432800" cy="5386090"/>
              </a:xfrm>
              <a:prstGeom prst="rect">
                <a:avLst/>
              </a:prstGeom>
              <a:blipFill rotWithShape="1">
                <a:blip r:embed="rId2"/>
                <a:stretch>
                  <a:fillRect l="-1157" t="-905" b="-1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64523" y="2209800"/>
                <a:ext cx="7181646" cy="2892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←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1">
                                    <a:latin typeface="Courier New" pitchFamily="49" charset="0"/>
                                    <a:ea typeface="Cambria Math"/>
                                    <a:cs typeface="Courier New" pitchFamily="49" charset="0"/>
                                  </a:rPr>
                                  <m:t>ns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  <a:ea typeface="Cambria Math"/>
                                      </a:rPr>
                                      <m:t>𝒔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  <a:ea typeface="Cambria Math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  <a:ea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Cambria Math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←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1">
                                    <a:latin typeface="Courier New" pitchFamily="49" charset="0"/>
                                    <a:ea typeface="Cambria Math"/>
                                    <a:cs typeface="Courier New" pitchFamily="49" charset="0"/>
                                  </a:rPr>
                                  <m:t>ns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400" b="1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b="1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𝒛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</m:sSubSup>
                                        <m:r>
                                          <a:rPr lang="en-US" sz="2400" b="1" i="1">
                                            <a:latin typeface="Cambria Math"/>
                                            <a:ea typeface="Cambria Math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1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>
                                                <a:latin typeface="Cambria Math"/>
                                                <a:ea typeface="Cambria Math"/>
                                                <a:sym typeface="Symbol"/>
                                              </a:rPr>
                                              <m:t>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latin typeface="Cambria Math"/>
                                                    <a:ea typeface="Cambria Math"/>
                                                    <a:sym typeface="Symbol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l-GR" sz="24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  <a:ea typeface="Cambria Math"/>
                                                    <a:sym typeface="Symbol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400" dirty="0">
                                                <a:ea typeface="Cambria Math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1" i="1" dirty="0">
                                            <a:latin typeface="Cambria Math"/>
                                            <a:ea typeface="Cambria Math"/>
                                          </a:rPr>
                                          <m:t>𝒔</m:t>
                                        </m:r>
                                        <m:r>
                                          <a:rPr lang="en-US" sz="2400" b="1" i="1" dirty="0">
                                            <a:latin typeface="Cambria Math"/>
                                            <a:ea typeface="Cambria Math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1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>
                                                <a:latin typeface="Cambria Math"/>
                                                <a:ea typeface="Cambria Math"/>
                                                <a:sym typeface="Symbol"/>
                                              </a:rPr>
                                              <m:t>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latin typeface="Cambria Math"/>
                                                    <a:ea typeface="Cambria Math"/>
                                                    <a:sym typeface="Symbol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l-GR" sz="24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  <a:ea typeface="Cambria Math"/>
                                                    <a:sym typeface="Symbol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400" dirty="0">
                                                <a:ea typeface="Cambria Math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400" b="1" i="1" dirty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 dirty="0">
                                                <a:latin typeface="Cambria Math"/>
                                                <a:ea typeface="Cambria Math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2400" b="1" i="1" dirty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 dirty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 dirty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  <a:ea typeface="Cambria Math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Cambria Math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400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smtClean="0">
                                        <a:latin typeface="Cambria Math"/>
                                        <a:ea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dirty="0">
                                        <a:ea typeface="Cambria Math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>
                                                <a:latin typeface="Cambria Math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←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ourier New" pitchFamily="49" charset="0"/>
                                        <a:ea typeface="Cambria Math"/>
                                        <a:cs typeface="Courier New" pitchFamily="49" charset="0"/>
                                      </a:rPr>
                                      <m:t>ns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sz="2400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400" b="1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400" b="1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1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𝒛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2400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400" b="1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b="1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𝝉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𝑚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</m:sSubSup>
                                            <m:r>
                                              <a:rPr lang="en-US" sz="2400" b="1" i="1">
                                                <a:latin typeface="Cambria Math"/>
                                                <a:ea typeface="Cambria Math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/>
                                                    <a:ea typeface="Cambria Math"/>
                                                    <a:sym typeface="Symbol"/>
                                                  </a:rPr>
                                                  <m:t>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400" b="1" i="1">
                                                        <a:latin typeface="Cambria Math"/>
                                                        <a:ea typeface="Cambria Math"/>
                                                        <a:sym typeface="Symbol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l-GR" sz="2400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1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𝒎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2400" dirty="0">
                                                    <a:ea typeface="Cambria Math"/>
                                                  </a:rPr>
                                                  <m:t>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b="1" i="1" dirty="0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⋯</m:t>
                                            </m:r>
                                            <m:r>
                                              <a:rPr lang="en-US" sz="2400" b="1" i="1" dirty="0">
                                                <a:latin typeface="Cambria Math"/>
                                                <a:ea typeface="Cambria Math"/>
                                              </a:rPr>
                                              <m:t>𝒔</m:t>
                                            </m:r>
                                            <m:r>
                                              <a:rPr lang="en-US" sz="2400" b="1" i="1" dirty="0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⋯</m:t>
                                            </m:r>
                                            <m:r>
                                              <a:rPr lang="en-US" sz="2400" b="1" i="1" dirty="0">
                                                <a:latin typeface="Cambria Math"/>
                                                <a:ea typeface="Cambria Math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/>
                                                    <a:ea typeface="Cambria Math"/>
                                                    <a:sym typeface="Symbol"/>
                                                  </a:rPr>
                                                  <m:t>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400" b="1" i="1">
                                                        <a:latin typeface="Cambria Math"/>
                                                        <a:ea typeface="Cambria Math"/>
                                                        <a:sym typeface="Symbol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l-GR" sz="2400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1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𝒎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2400" dirty="0">
                                                    <a:ea typeface="Cambria Math"/>
                                                  </a:rPr>
                                                  <m:t> 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b="1" i="1" dirty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 dirty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𝒛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400" b="1" i="1" dirty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b="1" i="1" dirty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𝝉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0" i="1" dirty="0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𝑚</m:t>
                                                    </m:r>
                                                    <m:r>
                                                      <a:rPr lang="en-US" sz="2400" b="0" i="1" dirty="0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2400" i="1">
                                            <a:latin typeface="Cambria Math"/>
                                            <a:ea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dirty="0">
                                        <a:ea typeface="Cambria Math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sz="2400" b="0" dirty="0" smtClean="0">
                  <a:ea typeface="Cambria Math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23" y="2209800"/>
                <a:ext cx="7181646" cy="289220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14400" y="5867400"/>
                <a:ext cx="4586192" cy="51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−1/2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𝒛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  <a:sym typeface="Symbol"/>
                                </a:rPr>
                                <m:t>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/>
                                      <a:ea typeface="Cambria Math"/>
                                    </a:rPr>
                                    <m:t>𝒎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/>
                            </a:rPr>
                            <m:t>𝒛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  <a:sym typeface="Symbol"/>
                                </a:rPr>
                                <m:t>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/>
                            </a:rPr>
                            <m:t>𝒛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867400"/>
                <a:ext cx="4586192" cy="5177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90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84582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b="1" i="1" dirty="0" smtClean="0">
                <a:latin typeface="Comic Sans MS" pitchFamily="66" charset="0"/>
              </a:rPr>
              <a:t>N</a:t>
            </a:r>
            <a:r>
              <a:rPr lang="en-US" sz="3200" b="1" dirty="0" smtClean="0">
                <a:latin typeface="Comic Sans MS" pitchFamily="66" charset="0"/>
              </a:rPr>
              <a:t>-Body Solvers in the Physical, Information &amp; Computer Sciences</a:t>
            </a:r>
            <a:endParaRPr lang="en-US" sz="3200" b="1" dirty="0">
              <a:latin typeface="Comic Sans MS" pitchFamily="66" charset="0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i="1" dirty="0" smtClean="0"/>
              <a:t>N</a:t>
            </a:r>
            <a:r>
              <a:rPr lang="en-US" sz="2400" dirty="0" smtClean="0"/>
              <a:t>-Body solvers combine </a:t>
            </a:r>
            <a:r>
              <a:rPr lang="en-US" sz="2400" b="1" i="1" dirty="0" smtClean="0"/>
              <a:t>database operations </a:t>
            </a:r>
            <a:r>
              <a:rPr lang="en-US" sz="2400" dirty="0" smtClean="0"/>
              <a:t>(range &amp; metric queries) with </a:t>
            </a:r>
            <a:r>
              <a:rPr lang="en-US" sz="2400" b="1" i="1" dirty="0" smtClean="0"/>
              <a:t>locality preserving heuristics</a:t>
            </a:r>
            <a:r>
              <a:rPr lang="en-US" sz="2400" dirty="0" smtClean="0"/>
              <a:t> and a wide variety of </a:t>
            </a:r>
            <a:r>
              <a:rPr lang="en-US" sz="2400" b="1" i="1" dirty="0" smtClean="0"/>
              <a:t>mathematical approximations</a:t>
            </a:r>
            <a:r>
              <a:rPr lang="en-US" sz="2400" dirty="0"/>
              <a:t>.</a:t>
            </a:r>
            <a:r>
              <a:rPr lang="en-US" sz="2400" dirty="0" smtClean="0"/>
              <a:t>  </a:t>
            </a:r>
            <a:r>
              <a:rPr lang="en-US" sz="2400" u="sng" dirty="0" smtClean="0"/>
              <a:t>Examples</a:t>
            </a:r>
            <a:r>
              <a:rPr lang="en-US" sz="2400" dirty="0" smtClean="0"/>
              <a:t>: the astrophysical </a:t>
            </a:r>
            <a:r>
              <a:rPr lang="en-US" sz="2400" b="1" i="1" dirty="0" smtClean="0"/>
              <a:t>Barnes-Hut tree-code</a:t>
            </a:r>
            <a:r>
              <a:rPr lang="en-US" sz="2400" dirty="0" smtClean="0"/>
              <a:t>, the </a:t>
            </a:r>
            <a:r>
              <a:rPr lang="en-US" sz="2400" b="1" i="1" dirty="0" smtClean="0"/>
              <a:t>Fast Gauss Transform</a:t>
            </a:r>
            <a:r>
              <a:rPr lang="en-US" sz="2400" dirty="0" smtClean="0"/>
              <a:t> and so on.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b="1" i="1" dirty="0" smtClean="0"/>
              <a:t>generic n-body </a:t>
            </a:r>
            <a:r>
              <a:rPr lang="en-US" sz="2400" dirty="0" smtClean="0"/>
              <a:t>model has been extended to a vast number of fast, pairwise (kernel) summation techniques in the information sciences.   </a:t>
            </a:r>
            <a:r>
              <a:rPr lang="en-US" sz="2400" u="sng" dirty="0" smtClean="0"/>
              <a:t>Examples</a:t>
            </a:r>
            <a:r>
              <a:rPr lang="en-US" sz="2400" dirty="0" smtClean="0"/>
              <a:t>: see </a:t>
            </a:r>
            <a:r>
              <a:rPr lang="en-US" sz="2400" dirty="0" smtClean="0">
                <a:hlinkClick r:id="rId2"/>
              </a:rPr>
              <a:t>www.fast-lab.org</a:t>
            </a:r>
            <a:r>
              <a:rPr lang="en-US" sz="2400" dirty="0" smtClean="0"/>
              <a:t>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In </a:t>
            </a:r>
            <a:r>
              <a:rPr lang="en-US" sz="2400" b="1" i="1" dirty="0" smtClean="0"/>
              <a:t>functional programming</a:t>
            </a:r>
            <a:r>
              <a:rPr lang="en-US" sz="2400" dirty="0" smtClean="0"/>
              <a:t>,  the </a:t>
            </a:r>
            <a:r>
              <a:rPr lang="en-US" sz="2400" i="1" dirty="0" smtClean="0"/>
              <a:t>n</a:t>
            </a:r>
            <a:r>
              <a:rPr lang="en-US" sz="2400" dirty="0" smtClean="0"/>
              <a:t>-body problem may be developed with the formal properties of </a:t>
            </a:r>
            <a:r>
              <a:rPr lang="en-US" sz="2400" b="1" i="1" dirty="0" err="1" smtClean="0"/>
              <a:t>generacity</a:t>
            </a:r>
            <a:r>
              <a:rPr lang="en-US" sz="2400" dirty="0" smtClean="0"/>
              <a:t>,</a:t>
            </a:r>
            <a:r>
              <a:rPr lang="en-US" sz="2400" dirty="0"/>
              <a:t> </a:t>
            </a:r>
            <a:r>
              <a:rPr lang="en-US" sz="2400" dirty="0" smtClean="0"/>
              <a:t>involving map, fold, reduce &amp; </a:t>
            </a:r>
            <a:r>
              <a:rPr lang="en-US" sz="2400" i="1" dirty="0" smtClean="0"/>
              <a:t>etc</a:t>
            </a:r>
            <a:r>
              <a:rPr lang="en-US" sz="2400" dirty="0" smtClean="0"/>
              <a:t>.   </a:t>
            </a:r>
            <a:r>
              <a:rPr lang="en-US" sz="2400" u="sng" dirty="0" smtClean="0"/>
              <a:t>Examples</a:t>
            </a:r>
            <a:r>
              <a:rPr lang="en-US" sz="2400" dirty="0" smtClean="0"/>
              <a:t>:  the parallel map skeleton, algorithmic skeleton frameworks and so on.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endParaRPr lang="en-US" sz="2400" b="1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267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Callout 1 (Border and Accent Bar) 5"/>
          <p:cNvSpPr/>
          <p:nvPr/>
        </p:nvSpPr>
        <p:spPr>
          <a:xfrm rot="21343692" flipH="1">
            <a:off x="4977837" y="3575899"/>
            <a:ext cx="365998" cy="2204732"/>
          </a:xfrm>
          <a:prstGeom prst="accentBorderCallout1">
            <a:avLst>
              <a:gd name="adj1" fmla="val 18750"/>
              <a:gd name="adj2" fmla="val -8333"/>
              <a:gd name="adj3" fmla="val 40865"/>
              <a:gd name="adj4" fmla="val -1025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ine Callout 1 (Border and Accent Bar) 3"/>
          <p:cNvSpPr/>
          <p:nvPr/>
        </p:nvSpPr>
        <p:spPr>
          <a:xfrm rot="20807746" flipH="1">
            <a:off x="4435335" y="1766304"/>
            <a:ext cx="395608" cy="1835827"/>
          </a:xfrm>
          <a:prstGeom prst="accentBorderCallout1">
            <a:avLst>
              <a:gd name="adj1" fmla="val 18750"/>
              <a:gd name="adj2" fmla="val -8333"/>
              <a:gd name="adj3" fmla="val 45967"/>
              <a:gd name="adj4" fmla="val -102289"/>
            </a:avLst>
          </a:prstGeom>
          <a:ln w="1587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Callout 1 (Border and Accent Bar) 1"/>
          <p:cNvSpPr/>
          <p:nvPr/>
        </p:nvSpPr>
        <p:spPr>
          <a:xfrm rot="16790551" flipH="1">
            <a:off x="2958620" y="481396"/>
            <a:ext cx="361638" cy="2257409"/>
          </a:xfrm>
          <a:prstGeom prst="accentBorderCallout1">
            <a:avLst>
              <a:gd name="adj1" fmla="val 18750"/>
              <a:gd name="adj2" fmla="val -8333"/>
              <a:gd name="adj3" fmla="val 81607"/>
              <a:gd name="adj4" fmla="val -86199"/>
            </a:avLst>
          </a:prstGeom>
          <a:ln w="1587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0120"/>
            <a:ext cx="7863840" cy="5897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10000" y="1066800"/>
                <a:ext cx="19121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latin typeface="Courier New" pitchFamily="49" charset="0"/>
                          <a:cs typeface="Courier New" pitchFamily="49" charset="0"/>
                        </a:rPr>
                        <m:t>ns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066800"/>
                <a:ext cx="191219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6200" y="304800"/>
                <a:ext cx="9067800" cy="609600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 smtClean="0">
                    <a:latin typeface="Comic Sans MS" pitchFamily="66" charset="0"/>
                  </a:rPr>
                  <a:t>Ill-Conditioning: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  <a:ea typeface="Cambria Math"/>
                      </a:rPr>
                      <m:t>𝝹</m:t>
                    </m:r>
                    <m:d>
                      <m:dPr>
                        <m:ctrlPr>
                          <a:rPr lang="en-US" sz="2800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𝒔</m:t>
                        </m:r>
                      </m:e>
                    </m:d>
                    <m:r>
                      <a:rPr lang="en-US" sz="2800" b="1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𝟏𝟎</m:t>
                        </m:r>
                      </m:e>
                      <m:sup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𝟏𝟏</m:t>
                        </m:r>
                      </m:sup>
                    </m:sSup>
                    <m:r>
                      <a:rPr lang="en-US" sz="2800" b="1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sz="2800" b="1" dirty="0" smtClean="0">
                    <a:latin typeface="Comic Sans MS" pitchFamily="66" charset="0"/>
                  </a:rPr>
                  <a:t> (3,3)x8 nanotube  </a:t>
                </a:r>
                <a:endParaRPr lang="en-US" sz="2800" b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6200" y="304800"/>
                <a:ext cx="9067800" cy="609600"/>
              </a:xfrm>
              <a:blipFill rotWithShape="1">
                <a:blip r:embed="rId6"/>
                <a:stretch>
                  <a:fillRect t="-1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16067" y="2514600"/>
                <a:ext cx="3546933" cy="4144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  <m:t>ns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</m:sSubSup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  <a:sym typeface="Symbol"/>
                                </a:rPr>
                                <m:t>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1" i="1" dirty="0">
                              <a:latin typeface="Cambria Math"/>
                              <a:ea typeface="Cambria Math"/>
                            </a:rPr>
                            <m:t>𝒔</m:t>
                          </m:r>
                          <m:r>
                            <a:rPr lang="en-US" b="1" i="1" dirty="0">
                              <a:latin typeface="Cambria Math"/>
                              <a:ea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  <a:sym typeface="Symbol"/>
                                </a:rPr>
                                <m:t>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dirty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/>
                                  <a:ea typeface="Cambria Math"/>
                                </a:rPr>
                                <m:t>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/>
                                      <a:ea typeface="Cambria Math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67" y="2514600"/>
                <a:ext cx="3546933" cy="41440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387267" y="4224238"/>
                <a:ext cx="5604333" cy="4239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  <m:t>ns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</m:sSubSup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  <a:sym typeface="Symbol"/>
                                </a:rPr>
                                <m:t>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 smtClean="0">
                                  <a:ea typeface="Cambria Math"/>
                                </a:rPr>
                                <m:t>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1" i="1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</m:sSubSup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  <a:sym typeface="Symbol"/>
                                </a:rPr>
                                <m:t>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1" i="1" dirty="0">
                              <a:latin typeface="Cambria Math"/>
                              <a:ea typeface="Cambria Math"/>
                            </a:rPr>
                            <m:t>𝒔</m:t>
                          </m:r>
                          <m:r>
                            <a:rPr lang="en-US" b="1" i="1" dirty="0">
                              <a:latin typeface="Cambria Math"/>
                              <a:ea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  <m:t>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/>
                                          <a:ea typeface="Cambria Math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/>
                                          <a:ea typeface="Cambria Math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/>
                                          <a:ea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/>
                                          <a:ea typeface="Cambria Math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1" i="1">
                                  <a:latin typeface="Cambria Math"/>
                                  <a:ea typeface="Cambria Math"/>
                                  <a:sym typeface="Symbol"/>
                                </a:rPr>
                                <m:t>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  <a:ea typeface="Cambria Math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dirty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/>
                                  <a:ea typeface="Cambria Math"/>
                                </a:rPr>
                                <m:t>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/>
                                      <a:ea typeface="Cambria Math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11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267" y="4224238"/>
                <a:ext cx="5604333" cy="42396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01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7" t="3713" r="15732" b="8254"/>
          <a:stretch/>
        </p:blipFill>
        <p:spPr>
          <a:xfrm>
            <a:off x="5181600" y="2438400"/>
            <a:ext cx="640080" cy="83453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0"/>
            <a:ext cx="8229600" cy="6172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04800" y="152400"/>
                <a:ext cx="8001000" cy="838200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 smtClean="0">
                    <a:latin typeface="Comic Sans MS" pitchFamily="66" charset="0"/>
                  </a:rPr>
                  <a:t>Ill-Conditioning: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  <a:ea typeface="Cambria Math"/>
                      </a:rPr>
                      <m:t>𝝹</m:t>
                    </m:r>
                    <m:d>
                      <m:dPr>
                        <m:ctrlPr>
                          <a:rPr lang="en-US" sz="2800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𝒔</m:t>
                        </m:r>
                      </m:e>
                    </m:d>
                    <m:r>
                      <a:rPr lang="en-US" sz="2800" b="1" i="1" smtClean="0">
                        <a:latin typeface="Cambria Math"/>
                        <a:ea typeface="Cambria Math"/>
                      </a:rPr>
                      <m:t>~</m:t>
                    </m:r>
                    <m:sSup>
                      <m:sSupPr>
                        <m:ctrlPr>
                          <a:rPr lang="en-US" sz="2800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𝟏𝟎</m:t>
                        </m:r>
                      </m:e>
                      <m:sup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𝟓</m:t>
                        </m:r>
                      </m:sup>
                    </m:sSup>
                    <m:r>
                      <a:rPr lang="en-US" sz="2800" b="1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sz="2800" b="1" dirty="0" smtClean="0">
                    <a:latin typeface="Comic Sans MS" pitchFamily="66" charset="0"/>
                  </a:rPr>
                  <a:t> [H</a:t>
                </a:r>
                <a:r>
                  <a:rPr lang="en-US" sz="2800" b="1" baseline="-25000" dirty="0" smtClean="0">
                    <a:latin typeface="Comic Sans MS" pitchFamily="66" charset="0"/>
                  </a:rPr>
                  <a:t>2</a:t>
                </a:r>
                <a:r>
                  <a:rPr lang="en-US" sz="2800" b="1" dirty="0" smtClean="0">
                    <a:latin typeface="Comic Sans MS" pitchFamily="66" charset="0"/>
                  </a:rPr>
                  <a:t>O]</a:t>
                </a:r>
                <a:r>
                  <a:rPr lang="en-US" sz="2800" b="1" baseline="-25000" dirty="0" smtClean="0">
                    <a:latin typeface="Comic Sans MS" pitchFamily="66" charset="0"/>
                  </a:rPr>
                  <a:t>70</a:t>
                </a:r>
                <a:r>
                  <a:rPr lang="en-US" sz="2800" b="1" dirty="0" smtClean="0">
                    <a:latin typeface="Comic Sans MS" pitchFamily="66" charset="0"/>
                  </a:rPr>
                  <a:t>, TZV2P</a:t>
                </a:r>
                <a:endParaRPr lang="en-US" sz="2800" b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152400"/>
                <a:ext cx="8001000" cy="838200"/>
              </a:xfrm>
              <a:blipFill rotWithShape="1"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Callout 2"/>
          <p:cNvSpPr/>
          <p:nvPr/>
        </p:nvSpPr>
        <p:spPr>
          <a:xfrm>
            <a:off x="4972050" y="952500"/>
            <a:ext cx="3352800" cy="1410824"/>
          </a:xfrm>
          <a:prstGeom prst="wedgeEllipseCallout">
            <a:avLst>
              <a:gd name="adj1" fmla="val -31443"/>
              <a:gd name="adj2" fmla="val 59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 smtClean="0"/>
              <a:t>With recursive preconditioning, one resolutions accuracy is another’s error!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16462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66702"/>
            <a:ext cx="8129294" cy="65047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3600" b="1" dirty="0" err="1">
                <a:solidFill>
                  <a:prstClr val="black"/>
                </a:solidFill>
                <a:latin typeface="Comic Sans MS" pitchFamily="66" charset="0"/>
              </a:rPr>
              <a:t>SpAMM</a:t>
            </a:r>
            <a:r>
              <a:rPr lang="en-US" sz="3600" b="1" dirty="0">
                <a:solidFill>
                  <a:prstClr val="black"/>
                </a:solidFill>
                <a:latin typeface="Comic Sans MS" pitchFamily="66" charset="0"/>
              </a:rPr>
              <a:t> For Dense Decay Matrices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" r="1107" b="14074"/>
          <a:stretch/>
        </p:blipFill>
        <p:spPr>
          <a:xfrm>
            <a:off x="3496470" y="1325880"/>
            <a:ext cx="5228430" cy="39319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2907" y="838200"/>
            <a:ext cx="5279374" cy="369322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it-IT" b="1" dirty="0" smtClean="0"/>
              <a:t>Bock &amp; Challacombe, SIAM J. Sci. Comput., 35(1), C72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1001" y="1447800"/>
            <a:ext cx="2920903" cy="415498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Product matrix is asymptotically sparse, but only much, much later</a:t>
            </a:r>
          </a:p>
          <a:p>
            <a:endParaRPr lang="en-US" sz="2400" dirty="0">
              <a:solidFill>
                <a:prstClr val="black"/>
              </a:solidFill>
              <a:latin typeface="Comic Sans MS" pitchFamily="66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Fill in of small blocks at negligible cost yields </a:t>
            </a:r>
            <a:r>
              <a:rPr lang="en-US" sz="2400" i="1" dirty="0">
                <a:solidFill>
                  <a:prstClr val="black"/>
                </a:solidFill>
                <a:latin typeface="Comic Sans MS" pitchFamily="66" charset="0"/>
              </a:rPr>
              <a:t>O</a:t>
            </a:r>
            <a:r>
              <a:rPr lang="en-US" sz="1000" i="1" dirty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Comic Sans MS" pitchFamily="66" charset="0"/>
              </a:rPr>
              <a:t>N </a:t>
            </a:r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) scaling even for dense matrices</a:t>
            </a:r>
          </a:p>
          <a:p>
            <a:endParaRPr lang="en-US" sz="24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1" y="5370494"/>
            <a:ext cx="8458200" cy="954107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omic Sans MS" pitchFamily="66" charset="0"/>
              </a:rPr>
              <a:t>In single, </a:t>
            </a:r>
            <a:r>
              <a:rPr lang="en-US" sz="2400" b="1" dirty="0" err="1">
                <a:solidFill>
                  <a:prstClr val="black"/>
                </a:solidFill>
                <a:latin typeface="Comic Sans MS" pitchFamily="66" charset="0"/>
              </a:rPr>
              <a:t>SpAMM</a:t>
            </a:r>
            <a:r>
              <a:rPr lang="en-US" sz="2400" b="1" dirty="0">
                <a:solidFill>
                  <a:prstClr val="black"/>
                </a:solidFill>
                <a:latin typeface="Comic Sans MS" pitchFamily="66" charset="0"/>
              </a:rPr>
              <a:t> beats MKL SGEMM in error</a:t>
            </a:r>
          </a:p>
          <a:p>
            <a:endParaRPr lang="en-US" sz="800" b="1" dirty="0">
              <a:solidFill>
                <a:prstClr val="black"/>
              </a:solidFill>
              <a:latin typeface="Comic Sans MS" pitchFamily="66" charset="0"/>
            </a:endParaRPr>
          </a:p>
          <a:p>
            <a:r>
              <a:rPr lang="en-US" sz="2400" b="1" dirty="0">
                <a:solidFill>
                  <a:prstClr val="black"/>
                </a:solidFill>
                <a:latin typeface="Comic Sans MS" pitchFamily="66" charset="0"/>
                <a:sym typeface="Wingdings" pitchFamily="2" charset="2"/>
              </a:rPr>
              <a:t>R</a:t>
            </a:r>
            <a:r>
              <a:rPr lang="en-US" sz="2400" b="1" dirty="0">
                <a:solidFill>
                  <a:prstClr val="black"/>
                </a:solidFill>
                <a:latin typeface="Comic Sans MS" pitchFamily="66" charset="0"/>
              </a:rPr>
              <a:t>ecursion w/locality</a:t>
            </a:r>
            <a:r>
              <a:rPr lang="en-US" sz="2400" b="1" dirty="0">
                <a:solidFill>
                  <a:prstClr val="black"/>
                </a:solidFill>
                <a:latin typeface="Comic Sans MS" pitchFamily="66" charset="0"/>
                <a:sym typeface="Wingdings" pitchFamily="2" charset="2"/>
              </a:rPr>
              <a:t> more accurate than row-column</a:t>
            </a:r>
            <a:endParaRPr lang="en-US" sz="2400" b="1" dirty="0">
              <a:solidFill>
                <a:prstClr val="black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1" y="298847"/>
            <a:ext cx="7773262" cy="615543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3400" b="1" dirty="0">
                <a:solidFill>
                  <a:prstClr val="black"/>
                </a:solidFill>
                <a:latin typeface="Comic Sans MS" pitchFamily="66" charset="0"/>
              </a:rPr>
              <a:t>What About an Optimized </a:t>
            </a:r>
            <a:r>
              <a:rPr lang="en-US" sz="3400" b="1" dirty="0" err="1">
                <a:solidFill>
                  <a:prstClr val="black"/>
                </a:solidFill>
                <a:latin typeface="Comic Sans MS" pitchFamily="66" charset="0"/>
              </a:rPr>
              <a:t>SpAMM</a:t>
            </a:r>
            <a:r>
              <a:rPr lang="en-US" sz="3400" b="1" dirty="0">
                <a:solidFill>
                  <a:prstClr val="black"/>
                </a:solidFill>
                <a:latin typeface="Comic Sans MS" pitchFamily="66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09800"/>
            <a:ext cx="6187856" cy="4297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1" y="849869"/>
            <a:ext cx="5279374" cy="369322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it-IT" b="1" dirty="0" smtClean="0"/>
              <a:t>Bock &amp; Challacombe, SIAM J. Sci. Comput., 35(1), C72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7426" y="1219201"/>
            <a:ext cx="8551774" cy="83099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Assembly coded </a:t>
            </a:r>
            <a:r>
              <a:rPr lang="en-US" sz="2400" dirty="0" err="1">
                <a:solidFill>
                  <a:prstClr val="black"/>
                </a:solidFill>
                <a:latin typeface="Comic Sans MS" pitchFamily="66" charset="0"/>
              </a:rPr>
              <a:t>SpAMM</a:t>
            </a:r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 in single.  Don’t try this at home…  Informs use of pragmas, </a:t>
            </a:r>
            <a:r>
              <a:rPr lang="en-US" sz="2400" dirty="0" err="1">
                <a:solidFill>
                  <a:prstClr val="black"/>
                </a:solidFill>
                <a:latin typeface="Comic Sans MS" pitchFamily="66" charset="0"/>
              </a:rPr>
              <a:t>OpenMP</a:t>
            </a:r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 4.0 directives &amp; </a:t>
            </a:r>
            <a:r>
              <a:rPr lang="en-US" sz="2400" i="1" dirty="0">
                <a:solidFill>
                  <a:prstClr val="black"/>
                </a:solidFill>
                <a:latin typeface="Comic Sans MS" pitchFamily="66" charset="0"/>
              </a:rPr>
              <a:t>etc</a:t>
            </a:r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99" y="2265741"/>
            <a:ext cx="2513256" cy="446275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omic Sans MS" pitchFamily="66" charset="0"/>
              </a:rPr>
              <a:t>50% of peak with </a:t>
            </a:r>
            <a:r>
              <a:rPr lang="en-US" sz="2400" b="1" u="sng" dirty="0">
                <a:solidFill>
                  <a:prstClr val="black"/>
                </a:solidFill>
                <a:latin typeface="Comic Sans MS" pitchFamily="66" charset="0"/>
              </a:rPr>
              <a:t>4x4</a:t>
            </a:r>
            <a:r>
              <a:rPr lang="en-US" sz="2400" b="1" dirty="0">
                <a:solidFill>
                  <a:prstClr val="black"/>
                </a:solidFill>
                <a:latin typeface="Comic Sans MS" pitchFamily="66" charset="0"/>
              </a:rPr>
              <a:t> blocking</a:t>
            </a:r>
          </a:p>
          <a:p>
            <a:endParaRPr lang="en-US" sz="1000" b="1" dirty="0">
              <a:solidFill>
                <a:prstClr val="black"/>
              </a:solidFill>
              <a:latin typeface="Comic Sans MS" pitchFamily="66" charset="0"/>
            </a:endParaRPr>
          </a:p>
          <a:p>
            <a:r>
              <a:rPr lang="en-US" sz="2400" b="1" dirty="0">
                <a:solidFill>
                  <a:prstClr val="black"/>
                </a:solidFill>
                <a:latin typeface="Comic Sans MS" pitchFamily="66" charset="0"/>
              </a:rPr>
              <a:t>Crossover with MKL/SGEMM at </a:t>
            </a:r>
            <a:r>
              <a:rPr lang="en-US" sz="2400" b="1" i="1" dirty="0">
                <a:solidFill>
                  <a:prstClr val="black"/>
                </a:solidFill>
                <a:latin typeface="Comic Sans MS" pitchFamily="66" charset="0"/>
              </a:rPr>
              <a:t>N</a:t>
            </a:r>
            <a:r>
              <a:rPr lang="en-US" sz="2400" b="1" dirty="0">
                <a:solidFill>
                  <a:prstClr val="black"/>
                </a:solidFill>
                <a:latin typeface="Comic Sans MS" pitchFamily="66" charset="0"/>
              </a:rPr>
              <a:t>=2000,  </a:t>
            </a:r>
            <a:r>
              <a:rPr lang="en-US" sz="2400" b="1" u="sng" dirty="0">
                <a:solidFill>
                  <a:prstClr val="black"/>
                </a:solidFill>
                <a:latin typeface="Comic Sans MS" pitchFamily="66" charset="0"/>
              </a:rPr>
              <a:t>same error</a:t>
            </a:r>
          </a:p>
          <a:p>
            <a:endParaRPr lang="en-US" sz="1000" dirty="0">
              <a:solidFill>
                <a:prstClr val="black"/>
              </a:solidFill>
              <a:latin typeface="Comic Sans MS" pitchFamily="66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Can we do as well with directives (</a:t>
            </a:r>
            <a:r>
              <a:rPr lang="en-US" sz="2400" dirty="0" err="1">
                <a:solidFill>
                  <a:prstClr val="black"/>
                </a:solidFill>
                <a:latin typeface="Comic Sans MS" pitchFamily="66" charset="0"/>
              </a:rPr>
              <a:t>openmp</a:t>
            </a:r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 4)?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25502" y="2209800"/>
            <a:ext cx="2337499" cy="707886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000" b="1" dirty="0"/>
              <a:t>6-31G**, </a:t>
            </a:r>
            <a:r>
              <a:rPr lang="en-US" sz="2000" b="1" dirty="0" err="1"/>
              <a:t>SpAMM</a:t>
            </a:r>
            <a:r>
              <a:rPr lang="en-US" sz="2000" b="1" dirty="0"/>
              <a:t> of</a:t>
            </a:r>
          </a:p>
          <a:p>
            <a:r>
              <a:rPr lang="en-US" sz="2000" b="1" dirty="0"/>
              <a:t>Spectral Projector</a:t>
            </a:r>
          </a:p>
        </p:txBody>
      </p:sp>
      <p:sp>
        <p:nvSpPr>
          <p:cNvPr id="10" name="Oval 9"/>
          <p:cNvSpPr/>
          <p:nvPr/>
        </p:nvSpPr>
        <p:spPr>
          <a:xfrm>
            <a:off x="4419600" y="3886200"/>
            <a:ext cx="381000" cy="381000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/>
          <p:cNvCxnSpPr>
            <a:endCxn id="10" idx="4"/>
          </p:cNvCxnSpPr>
          <p:nvPr/>
        </p:nvCxnSpPr>
        <p:spPr>
          <a:xfrm flipV="1">
            <a:off x="2209801" y="4267200"/>
            <a:ext cx="2400300" cy="571500"/>
          </a:xfrm>
          <a:prstGeom prst="curvedConnector2">
            <a:avLst/>
          </a:prstGeom>
          <a:ln w="2222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5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54352" y="181383"/>
            <a:ext cx="4529862" cy="967375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2900" b="1" dirty="0" err="1">
                <a:latin typeface="Comic Sans MS" pitchFamily="66" charset="0"/>
              </a:rPr>
              <a:t>SpAMM</a:t>
            </a:r>
            <a:r>
              <a:rPr lang="en-US" sz="2900" b="1" dirty="0">
                <a:latin typeface="Comic Sans MS" pitchFamily="66" charset="0"/>
              </a:rPr>
              <a:t> – </a:t>
            </a:r>
            <a:r>
              <a:rPr lang="en-US" sz="2900" b="1" dirty="0" err="1">
                <a:latin typeface="Comic Sans MS" pitchFamily="66" charset="0"/>
              </a:rPr>
              <a:t>OpenMP</a:t>
            </a:r>
            <a:r>
              <a:rPr lang="en-US" sz="2900" b="1" dirty="0">
                <a:latin typeface="Comic Sans MS" pitchFamily="66" charset="0"/>
              </a:rPr>
              <a:t> 3.0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4376" y="1122207"/>
            <a:ext cx="8139239" cy="5278017"/>
          </a:xfrm>
        </p:spPr>
      </p:pic>
    </p:spTree>
    <p:extLst>
      <p:ext uri="{BB962C8B-B14F-4D97-AF65-F5344CB8AC3E}">
        <p14:creationId xmlns:p14="http://schemas.microsoft.com/office/powerpoint/2010/main" val="4208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52400" y="228600"/>
            <a:ext cx="7924800" cy="609600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200" b="1" dirty="0" err="1" smtClean="0">
                <a:latin typeface="Comic Sans MS" pitchFamily="66" charset="0"/>
              </a:rPr>
              <a:t>SpAMM</a:t>
            </a:r>
            <a:r>
              <a:rPr lang="en-US" sz="3200" b="1" dirty="0" smtClean="0">
                <a:latin typeface="Comic Sans MS" pitchFamily="66" charset="0"/>
              </a:rPr>
              <a:t> with OpenMP3 and OpenMP4</a:t>
            </a:r>
            <a:endParaRPr lang="en-US" sz="3200" b="1" dirty="0">
              <a:latin typeface="Comic Sans MS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3433589"/>
            <a:ext cx="4572000" cy="3198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6667" r="6476"/>
          <a:stretch/>
        </p:blipFill>
        <p:spPr>
          <a:xfrm>
            <a:off x="4661263" y="3357389"/>
            <a:ext cx="3931920" cy="33906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41781" y="3688315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Comic Sans MS" pitchFamily="66" charset="0"/>
              </a:rPr>
              <a:t>Magny</a:t>
            </a:r>
            <a:r>
              <a:rPr lang="en-US" b="1" dirty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Cours</a:t>
            </a:r>
            <a:r>
              <a:rPr lang="en-US" b="1" dirty="0" smtClean="0">
                <a:latin typeface="Comic Sans MS" pitchFamily="66" charset="0"/>
              </a:rPr>
              <a:t> (AMD)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3456" y="3684742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mic Sans MS" pitchFamily="66" charset="0"/>
              </a:rPr>
              <a:t>Xeon Phi (Intel-MIC)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7010400" y="4424189"/>
            <a:ext cx="1752600" cy="609600"/>
          </a:xfrm>
          <a:prstGeom prst="wedgeRectCallout">
            <a:avLst>
              <a:gd name="adj1" fmla="val -31726"/>
              <a:gd name="adj2" fmla="val 15488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Hyperthreading</a:t>
            </a:r>
            <a:r>
              <a:rPr lang="en-US" dirty="0" smtClean="0"/>
              <a:t> beyond 60 cores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889099"/>
            <a:ext cx="76961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OpenMP3 work very well with recursive task parallelism and atomic operations.  Hardware support will improve performance.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OpenMP4 may allow high performance for SIMD pipelines (ongoing).  Our studies suggest 50% of peak possible even for very fine granularities (4x4).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175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782" y="304801"/>
            <a:ext cx="8699818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Comic Sans MS" pitchFamily="66" charset="0"/>
              </a:rPr>
              <a:t>Weak Scaling and the Parallel </a:t>
            </a:r>
            <a:r>
              <a:rPr lang="en-US" sz="3600" b="1" dirty="0" err="1">
                <a:solidFill>
                  <a:prstClr val="black"/>
                </a:solidFill>
                <a:latin typeface="Comic Sans MS" pitchFamily="66" charset="0"/>
              </a:rPr>
              <a:t>SpMM</a:t>
            </a:r>
            <a:endParaRPr lang="en-US" sz="3600" b="1" dirty="0">
              <a:solidFill>
                <a:prstClr val="black"/>
              </a:solidFill>
              <a:latin typeface="Comic Sans MS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2487224"/>
            <a:ext cx="4937760" cy="40405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838200"/>
            <a:ext cx="6315363" cy="369322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b="1" dirty="0" smtClean="0"/>
              <a:t>Bowler </a:t>
            </a:r>
            <a:r>
              <a:rPr lang="en-US" b="1" i="1" dirty="0" smtClean="0"/>
              <a:t>et. </a:t>
            </a:r>
            <a:r>
              <a:rPr lang="en-US" b="1" i="1" dirty="0"/>
              <a:t>a</a:t>
            </a:r>
            <a:r>
              <a:rPr lang="en-US" b="1" i="1" dirty="0" smtClean="0"/>
              <a:t>l</a:t>
            </a:r>
            <a:r>
              <a:rPr lang="en-US" b="1" dirty="0" smtClean="0"/>
              <a:t>, arXiv:1402.6828 </a:t>
            </a:r>
            <a:r>
              <a:rPr lang="en-US" b="1" dirty="0" smtClean="0">
                <a:sym typeface="Wingdings" pitchFamily="2" charset="2"/>
              </a:rPr>
              <a:t> very entertaining comment  …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1" y="1219200"/>
            <a:ext cx="8458200" cy="120032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So far, no code has demonstrated a parallel </a:t>
            </a:r>
            <a:r>
              <a:rPr lang="en-US" sz="2400" dirty="0" err="1">
                <a:solidFill>
                  <a:prstClr val="black"/>
                </a:solidFill>
                <a:latin typeface="+mj-lt"/>
              </a:rPr>
              <a:t>SpMM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 beyond ~ 4 atoms/core (</a:t>
            </a:r>
            <a:r>
              <a:rPr lang="en-US" sz="2400" i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 &lt;</a:t>
            </a:r>
            <a:r>
              <a:rPr lang="en-US" sz="10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400" i="1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/4).  While enabling bigger systems, does not enable high throughput (</a:t>
            </a:r>
            <a:r>
              <a:rPr lang="en-US" sz="2400" dirty="0" err="1">
                <a:solidFill>
                  <a:prstClr val="black"/>
                </a:solidFill>
                <a:latin typeface="+mj-lt"/>
              </a:rPr>
              <a:t>timesteps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!)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7854" y="2626827"/>
            <a:ext cx="3650747" cy="415497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Best results to date involve work </a:t>
            </a:r>
            <a:r>
              <a:rPr lang="en-US" sz="2400" dirty="0" smtClean="0">
                <a:solidFill>
                  <a:prstClr val="black"/>
                </a:solidFill>
                <a:latin typeface="+mj-lt"/>
              </a:rPr>
              <a:t>homogenization and Cannon’s method, 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precluding </a:t>
            </a:r>
            <a:r>
              <a:rPr lang="en-US" sz="2400" i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 &gt;&gt; </a:t>
            </a:r>
            <a:r>
              <a:rPr lang="en-US" sz="2400" i="1" dirty="0" smtClean="0">
                <a:solidFill>
                  <a:prstClr val="black"/>
                </a:solidFill>
                <a:latin typeface="+mj-lt"/>
              </a:rPr>
              <a:t>N.</a:t>
            </a:r>
            <a:endParaRPr lang="en-US" sz="2400" i="1" dirty="0">
              <a:solidFill>
                <a:prstClr val="black"/>
              </a:solidFill>
              <a:latin typeface="+mj-lt"/>
            </a:endParaRPr>
          </a:p>
          <a:p>
            <a:endParaRPr lang="en-US" sz="2400" dirty="0">
              <a:solidFill>
                <a:prstClr val="black"/>
              </a:solidFill>
              <a:latin typeface="+mj-lt"/>
            </a:endParaRPr>
          </a:p>
          <a:p>
            <a:r>
              <a:rPr lang="en-US" sz="2400" b="1" dirty="0">
                <a:solidFill>
                  <a:prstClr val="black"/>
                </a:solidFill>
                <a:latin typeface="+mj-lt"/>
              </a:rPr>
              <a:t>Argue that no </a:t>
            </a:r>
            <a:r>
              <a:rPr lang="en-US" sz="2400" b="1" dirty="0" err="1">
                <a:solidFill>
                  <a:prstClr val="black"/>
                </a:solidFill>
                <a:latin typeface="+mj-lt"/>
              </a:rPr>
              <a:t>SpMM</a:t>
            </a:r>
            <a:r>
              <a:rPr lang="en-US" sz="2400" b="1" dirty="0">
                <a:solidFill>
                  <a:prstClr val="black"/>
                </a:solidFill>
                <a:latin typeface="+mj-lt"/>
              </a:rPr>
              <a:t> employing matrix decomposition can be 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</a:rPr>
              <a:t>        </a:t>
            </a:r>
            <a:r>
              <a:rPr lang="en-US" sz="2400" b="1" i="1" dirty="0" smtClean="0">
                <a:solidFill>
                  <a:prstClr val="black"/>
                </a:solidFill>
                <a:latin typeface="+mj-lt"/>
              </a:rPr>
              <a:t>O</a:t>
            </a:r>
            <a:r>
              <a:rPr lang="en-US" sz="1200" b="1" i="1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+mj-lt"/>
              </a:rPr>
              <a:t>(</a:t>
            </a:r>
            <a:r>
              <a:rPr lang="en-US" sz="2400" b="1" i="1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1200" b="1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+mj-lt"/>
              </a:rPr>
              <a:t>) &amp; access strong scaling limit</a:t>
            </a:r>
          </a:p>
          <a:p>
            <a:endParaRPr lang="en-US" sz="2400" dirty="0">
              <a:solidFill>
                <a:prstClr val="black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2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94" y="242670"/>
            <a:ext cx="8159606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3600" b="1" dirty="0" err="1">
                <a:solidFill>
                  <a:prstClr val="black"/>
                </a:solidFill>
                <a:latin typeface="Comic Sans MS" pitchFamily="66" charset="0"/>
              </a:rPr>
              <a:t>SpAMM</a:t>
            </a:r>
            <a:r>
              <a:rPr lang="en-US" sz="3600" b="1" dirty="0">
                <a:solidFill>
                  <a:prstClr val="black"/>
                </a:solidFill>
                <a:latin typeface="Comic Sans MS" pitchFamily="66" charset="0"/>
              </a:rPr>
              <a:t> in the Strong Scaling Limit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8800" y="1002278"/>
            <a:ext cx="6934200" cy="369322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it-IT" b="1" dirty="0" smtClean="0"/>
              <a:t>Bock &amp; Challacombe, SIAM J. Sci. Comput,  to be accepted w/revs 2015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24097" y="1563348"/>
            <a:ext cx="8057903" cy="554766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342865" indent="-342865">
              <a:spcBef>
                <a:spcPts val="1633"/>
              </a:spcBef>
              <a:spcAft>
                <a:spcPts val="1089"/>
              </a:spcAft>
              <a:buFont typeface="Wingdings" pitchFamily="2" charset="2"/>
              <a:buChar char="ü"/>
            </a:pPr>
            <a:r>
              <a:rPr lang="en-US" sz="2200" dirty="0" smtClean="0">
                <a:solidFill>
                  <a:prstClr val="black"/>
                </a:solidFill>
                <a:latin typeface="Comic Sans MS" pitchFamily="66" charset="0"/>
              </a:rPr>
              <a:t>Quantum </a:t>
            </a:r>
            <a:r>
              <a:rPr lang="en-US" sz="2200" dirty="0">
                <a:solidFill>
                  <a:prstClr val="black"/>
                </a:solidFill>
                <a:latin typeface="Comic Sans MS" pitchFamily="66" charset="0"/>
              </a:rPr>
              <a:t>locality </a:t>
            </a:r>
            <a:r>
              <a:rPr lang="en-US" sz="2200" dirty="0">
                <a:solidFill>
                  <a:prstClr val="black"/>
                </a:solidFill>
                <a:latin typeface="Comic Sans MS" pitchFamily="66" charset="0"/>
                <a:sym typeface="Wingdings" pitchFamily="2" charset="2"/>
              </a:rPr>
              <a:t> data locality via SFC heuristics</a:t>
            </a:r>
          </a:p>
          <a:p>
            <a:pPr marL="342865" indent="-342865">
              <a:spcBef>
                <a:spcPts val="1633"/>
              </a:spcBef>
              <a:spcAft>
                <a:spcPts val="1089"/>
              </a:spcAft>
              <a:buFont typeface="Wingdings" pitchFamily="2" charset="2"/>
              <a:buChar char="ü"/>
            </a:pPr>
            <a:r>
              <a:rPr lang="en-US" sz="2200" b="1" dirty="0">
                <a:solidFill>
                  <a:prstClr val="black"/>
                </a:solidFill>
                <a:latin typeface="Comic Sans MS" pitchFamily="66" charset="0"/>
                <a:sym typeface="Wingdings" pitchFamily="2" charset="2"/>
              </a:rPr>
              <a:t>Decomposition in </a:t>
            </a:r>
            <a:r>
              <a:rPr lang="en-US" sz="2200" b="1" u="sng" dirty="0">
                <a:solidFill>
                  <a:prstClr val="black"/>
                </a:solidFill>
                <a:latin typeface="Comic Sans MS" pitchFamily="66" charset="0"/>
                <a:sym typeface="Wingdings" pitchFamily="2" charset="2"/>
              </a:rPr>
              <a:t>3-D task space</a:t>
            </a:r>
            <a:r>
              <a:rPr lang="en-US" sz="2200" b="1" dirty="0">
                <a:solidFill>
                  <a:prstClr val="black"/>
                </a:solidFill>
                <a:latin typeface="Comic Sans MS" pitchFamily="66" charset="0"/>
                <a:sym typeface="Wingdings" pitchFamily="2" charset="2"/>
              </a:rPr>
              <a:t>, not </a:t>
            </a:r>
            <a:r>
              <a:rPr lang="en-US" sz="2200" b="1" dirty="0" smtClean="0">
                <a:solidFill>
                  <a:prstClr val="black"/>
                </a:solidFill>
                <a:latin typeface="Comic Sans MS" pitchFamily="66" charset="0"/>
                <a:sym typeface="Wingdings" pitchFamily="2" charset="2"/>
              </a:rPr>
              <a:t>in the sparse  2-D data space</a:t>
            </a:r>
          </a:p>
          <a:p>
            <a:pPr marL="342865" indent="-342865">
              <a:spcBef>
                <a:spcPts val="1633"/>
              </a:spcBef>
              <a:spcAft>
                <a:spcPts val="1089"/>
              </a:spcAft>
              <a:buFont typeface="Wingdings" pitchFamily="2" charset="2"/>
              <a:buChar char="ü"/>
            </a:pPr>
            <a:r>
              <a:rPr lang="en-US" sz="2200" dirty="0" smtClean="0">
                <a:solidFill>
                  <a:prstClr val="black"/>
                </a:solidFill>
                <a:latin typeface="Comic Sans MS" pitchFamily="66" charset="0"/>
              </a:rPr>
              <a:t>Common runtimes that support recursive task parallelism (</a:t>
            </a:r>
            <a:r>
              <a:rPr lang="en-US" sz="2200" dirty="0" err="1" smtClean="0">
                <a:solidFill>
                  <a:prstClr val="black"/>
                </a:solidFill>
                <a:latin typeface="Comic Sans MS" pitchFamily="66" charset="0"/>
              </a:rPr>
              <a:t>openmp</a:t>
            </a:r>
            <a:r>
              <a:rPr lang="en-US" sz="2200" dirty="0" smtClean="0">
                <a:solidFill>
                  <a:prstClr val="black"/>
                </a:solidFill>
                <a:latin typeface="Comic Sans MS" pitchFamily="66" charset="0"/>
              </a:rPr>
              <a:t>/</a:t>
            </a:r>
            <a:r>
              <a:rPr lang="en-US" sz="2200" dirty="0" err="1" smtClean="0">
                <a:solidFill>
                  <a:prstClr val="black"/>
                </a:solidFill>
                <a:latin typeface="Comic Sans MS" pitchFamily="66" charset="0"/>
              </a:rPr>
              <a:t>smp</a:t>
            </a:r>
            <a:r>
              <a:rPr lang="en-US" sz="2200" dirty="0" smtClean="0">
                <a:solidFill>
                  <a:prstClr val="black"/>
                </a:solidFill>
                <a:latin typeface="Comic Sans MS" pitchFamily="66" charset="0"/>
              </a:rPr>
              <a:t>) and persistence based load balancing (charm++/distributed)</a:t>
            </a:r>
          </a:p>
          <a:p>
            <a:pPr marL="342900" indent="-342900">
              <a:spcBef>
                <a:spcPts val="1633"/>
              </a:spcBef>
              <a:spcAft>
                <a:spcPts val="1089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prstClr val="black"/>
                </a:solidFill>
                <a:latin typeface="Comic Sans MS" pitchFamily="66" charset="0"/>
              </a:rPr>
              <a:t>Parallel scaling studies of functional approximation by iteration, for spectral </a:t>
            </a:r>
            <a:r>
              <a:rPr lang="en-US" sz="2200" dirty="0">
                <a:solidFill>
                  <a:prstClr val="black"/>
                </a:solidFill>
                <a:latin typeface="Comic Sans MS" pitchFamily="66" charset="0"/>
              </a:rPr>
              <a:t>projection </a:t>
            </a:r>
            <a:r>
              <a:rPr lang="en-US" sz="2200" dirty="0" smtClean="0">
                <a:solidFill>
                  <a:prstClr val="black"/>
                </a:solidFill>
                <a:latin typeface="Comic Sans MS" pitchFamily="66" charset="0"/>
              </a:rPr>
              <a:t>(sign/step function).</a:t>
            </a:r>
          </a:p>
          <a:p>
            <a:pPr marL="800100" lvl="1" indent="-342900">
              <a:spcBef>
                <a:spcPts val="1633"/>
              </a:spcBef>
              <a:spcAft>
                <a:spcPts val="1089"/>
              </a:spcAft>
              <a:buFont typeface="Courier New" pitchFamily="49" charset="0"/>
              <a:buChar char="o"/>
            </a:pPr>
            <a:r>
              <a:rPr lang="en-US" sz="2200" dirty="0">
                <a:solidFill>
                  <a:prstClr val="black"/>
                </a:solidFill>
                <a:latin typeface="Comic Sans MS" pitchFamily="66" charset="0"/>
              </a:rPr>
              <a:t>f</a:t>
            </a:r>
            <a:r>
              <a:rPr lang="en-US" sz="2200" dirty="0" smtClean="0">
                <a:solidFill>
                  <a:prstClr val="black"/>
                </a:solidFill>
                <a:latin typeface="Comic Sans MS" pitchFamily="66" charset="0"/>
              </a:rPr>
              <a:t>irst iteration is dynamically balanced, then with  persistence load balancing after.</a:t>
            </a:r>
            <a:endParaRPr lang="en-US" sz="2200" dirty="0">
              <a:solidFill>
                <a:prstClr val="black"/>
              </a:solidFill>
              <a:latin typeface="Comic Sans MS" pitchFamily="66" charset="0"/>
            </a:endParaRPr>
          </a:p>
          <a:p>
            <a:pPr marL="342865" indent="-342865">
              <a:spcBef>
                <a:spcPts val="1633"/>
              </a:spcBef>
              <a:spcAft>
                <a:spcPts val="1089"/>
              </a:spcAft>
              <a:buFont typeface="Wingdings" pitchFamily="2" charset="2"/>
              <a:buChar char="ü"/>
            </a:pPr>
            <a:endParaRPr lang="en-US" sz="2200" dirty="0">
              <a:solidFill>
                <a:prstClr val="black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69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5210" y="1010562"/>
            <a:ext cx="4148507" cy="310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79425" y="1010562"/>
            <a:ext cx="4148507" cy="310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759670" y="3646164"/>
            <a:ext cx="4148507" cy="310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85210" y="3636295"/>
            <a:ext cx="4148507" cy="310942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824058" y="1197535"/>
                <a:ext cx="1542898" cy="479690"/>
              </a:xfrm>
              <a:prstGeom prst="rect">
                <a:avLst/>
              </a:prstGeom>
            </p:spPr>
            <p:txBody>
              <a:bodyPr wrap="none" lIns="82945" tIns="41473" rIns="82945" bIns="41473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500" b="1" i="1">
                              <a:latin typeface="Cambria Math"/>
                              <a:ea typeface="Cambria Math"/>
                              <a:sym typeface="Symbol"/>
                            </a:rPr>
                            <m:t></m:t>
                          </m:r>
                        </m:e>
                        <m:sub>
                          <m:r>
                            <a:rPr lang="el-GR" sz="2500" i="1"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sz="2500" i="1">
                              <a:latin typeface="Cambria Math"/>
                              <a:ea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5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/>
                                  <a:ea typeface="Cambria Math"/>
                                </a:rPr>
                                <m:t>−10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500" b="1" i="1" dirty="0">
                              <a:ea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597" y="1320615"/>
                <a:ext cx="1700402" cy="52899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93052" y="1218667"/>
                <a:ext cx="1426536" cy="479690"/>
              </a:xfrm>
              <a:prstGeom prst="rect">
                <a:avLst/>
              </a:prstGeom>
            </p:spPr>
            <p:txBody>
              <a:bodyPr wrap="none" lIns="82945" tIns="41473" rIns="82945" bIns="41473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500" b="1" i="1">
                              <a:latin typeface="Cambria Math"/>
                              <a:ea typeface="Cambria Math"/>
                              <a:sym typeface="Symbol"/>
                            </a:rPr>
                            <m:t></m:t>
                          </m:r>
                        </m:e>
                        <m:sub>
                          <m:r>
                            <a:rPr lang="el-GR" sz="2500" i="1"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sz="2500" i="1">
                              <a:latin typeface="Cambria Math"/>
                              <a:ea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5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/>
                                  <a:ea typeface="Cambria Math"/>
                                </a:rPr>
                                <m:t>−6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500" b="1" i="1" dirty="0">
                              <a:ea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051" y="1343919"/>
                <a:ext cx="1572162" cy="52899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62956" y="3823268"/>
                <a:ext cx="1426536" cy="479690"/>
              </a:xfrm>
              <a:prstGeom prst="rect">
                <a:avLst/>
              </a:prstGeom>
            </p:spPr>
            <p:txBody>
              <a:bodyPr wrap="none" lIns="82945" tIns="41473" rIns="82945" bIns="41473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500" b="1" i="1">
                              <a:latin typeface="Cambria Math"/>
                              <a:ea typeface="Cambria Math"/>
                              <a:sym typeface="Symbol"/>
                            </a:rPr>
                            <m:t></m:t>
                          </m:r>
                        </m:e>
                        <m:sub>
                          <m:r>
                            <a:rPr lang="el-GR" sz="2500" i="1"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sz="2500" i="1">
                              <a:latin typeface="Cambria Math"/>
                              <a:ea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5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/>
                                  <a:ea typeface="Cambria Math"/>
                                </a:rPr>
                                <m:t>−6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500" b="1" i="1" dirty="0">
                              <a:ea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83" y="4216215"/>
                <a:ext cx="1572162" cy="52899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35264" y="3823268"/>
                <a:ext cx="1542898" cy="479690"/>
              </a:xfrm>
              <a:prstGeom prst="rect">
                <a:avLst/>
              </a:prstGeom>
            </p:spPr>
            <p:txBody>
              <a:bodyPr wrap="none" lIns="82945" tIns="41473" rIns="82945" bIns="41473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500" b="1" i="1">
                              <a:latin typeface="Cambria Math"/>
                              <a:ea typeface="Cambria Math"/>
                              <a:sym typeface="Symbol"/>
                            </a:rPr>
                            <m:t></m:t>
                          </m:r>
                        </m:e>
                        <m:sub>
                          <m:r>
                            <a:rPr lang="el-GR" sz="2500" i="1"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sz="2500" i="1">
                              <a:latin typeface="Cambria Math"/>
                              <a:ea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5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/>
                                  <a:ea typeface="Cambria Math"/>
                                </a:rPr>
                                <m:t>−10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500" b="1" i="1" dirty="0">
                              <a:ea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47" y="4216215"/>
                <a:ext cx="1700402" cy="52899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54352" y="121270"/>
            <a:ext cx="8573580" cy="945530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2800" b="1" dirty="0" smtClean="0">
                <a:latin typeface="Comic Sans MS" pitchFamily="66" charset="0"/>
              </a:rPr>
              <a:t>Dynamic and Persistence </a:t>
            </a:r>
            <a:r>
              <a:rPr lang="en-US" sz="2800" b="1" dirty="0">
                <a:latin typeface="Comic Sans MS" pitchFamily="66" charset="0"/>
              </a:rPr>
              <a:t>Load Balancing in </a:t>
            </a:r>
            <a:r>
              <a:rPr lang="en-US" sz="2800" b="1" dirty="0" err="1">
                <a:latin typeface="Comic Sans MS" pitchFamily="66" charset="0"/>
              </a:rPr>
              <a:t>SpAMM</a:t>
            </a:r>
            <a:r>
              <a:rPr lang="en-US" sz="2800" b="1" dirty="0">
                <a:latin typeface="Comic Sans MS" pitchFamily="66" charset="0"/>
              </a:rPr>
              <a:t> Spectral </a:t>
            </a:r>
            <a:r>
              <a:rPr lang="en-US" sz="2800" b="1" dirty="0" smtClean="0">
                <a:latin typeface="Comic Sans MS" pitchFamily="66" charset="0"/>
              </a:rPr>
              <a:t>Projection (Sign Function)</a:t>
            </a:r>
            <a:endParaRPr lang="en-US" sz="2800" b="1" baseline="-25000" dirty="0">
              <a:latin typeface="Comic Sans MS" pitchFamily="66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3328259" y="5647462"/>
            <a:ext cx="1078612" cy="107793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82945" tIns="41473" rIns="82945" bIns="41473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790751" y="5649899"/>
            <a:ext cx="1078612" cy="107793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82945" tIns="41473" rIns="82945" bIns="41473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581401" y="4215512"/>
                <a:ext cx="2514599" cy="12708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82945" tIns="41473" rIns="82945" bIns="41473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1" i="1" dirty="0">
                        <a:latin typeface="Cambria Math"/>
                      </a:rPr>
                      <m:t>~</m:t>
                    </m:r>
                    <m:r>
                      <a:rPr lang="en-US" sz="2200" b="1" dirty="0">
                        <a:latin typeface="Cambria Math"/>
                      </a:rPr>
                      <m:t>𝟓</m:t>
                    </m:r>
                  </m:oMath>
                </a14:m>
                <a:r>
                  <a:rPr lang="en-US" sz="2200" b="1" dirty="0"/>
                  <a:t>00 cores/ heavy </a:t>
                </a:r>
                <a:r>
                  <a:rPr lang="en-US" sz="2200" b="1" dirty="0" smtClean="0"/>
                  <a:t>atom. Compare </a:t>
                </a:r>
                <a:r>
                  <a:rPr lang="en-US" sz="2200" b="1" dirty="0" err="1" smtClean="0"/>
                  <a:t>vs</a:t>
                </a:r>
                <a:r>
                  <a:rPr lang="en-US" sz="2200" b="1" dirty="0" smtClean="0"/>
                  <a:t> 4 heavy atoms/core!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4215512"/>
                <a:ext cx="2514599" cy="127088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urved Connector 18"/>
          <p:cNvCxnSpPr>
            <a:stCxn id="17" idx="2"/>
            <a:endCxn id="16" idx="2"/>
          </p:cNvCxnSpPr>
          <p:nvPr/>
        </p:nvCxnSpPr>
        <p:spPr>
          <a:xfrm rot="16200000" flipH="1">
            <a:off x="5963494" y="4361607"/>
            <a:ext cx="702465" cy="2952050"/>
          </a:xfrm>
          <a:prstGeom prst="curvedConnector2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7" idx="2"/>
            <a:endCxn id="15" idx="6"/>
          </p:cNvCxnSpPr>
          <p:nvPr/>
        </p:nvCxnSpPr>
        <p:spPr>
          <a:xfrm rot="5400000">
            <a:off x="4272772" y="5620499"/>
            <a:ext cx="700028" cy="431830"/>
          </a:xfrm>
          <a:prstGeom prst="curvedConnector2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03864" y="1684215"/>
            <a:ext cx="1011881" cy="362820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US" b="1" dirty="0"/>
              <a:t>first step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56649" y="1632446"/>
            <a:ext cx="1011881" cy="362820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US" b="1" dirty="0"/>
              <a:t>first step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77954" y="4240850"/>
            <a:ext cx="1058076" cy="362820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US" b="1" dirty="0"/>
              <a:t>final step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60835" y="4260361"/>
            <a:ext cx="1058076" cy="362820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US" b="1" dirty="0"/>
              <a:t>final step</a:t>
            </a:r>
          </a:p>
        </p:txBody>
      </p:sp>
    </p:spTree>
    <p:extLst>
      <p:ext uri="{BB962C8B-B14F-4D97-AF65-F5344CB8AC3E}">
        <p14:creationId xmlns:p14="http://schemas.microsoft.com/office/powerpoint/2010/main" val="296337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4230359"/>
            <a:ext cx="7040880" cy="2475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3995"/>
            <a:ext cx="8046720" cy="1813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953" y="228600"/>
            <a:ext cx="9906000" cy="4924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600" b="1" dirty="0" smtClean="0">
                <a:solidFill>
                  <a:prstClr val="black"/>
                </a:solidFill>
                <a:latin typeface="Comic Sans MS" pitchFamily="66" charset="0"/>
              </a:rPr>
              <a:t>Perfectly Strong </a:t>
            </a:r>
            <a:r>
              <a:rPr lang="en-US" sz="2600" b="1" dirty="0">
                <a:solidFill>
                  <a:prstClr val="black"/>
                </a:solidFill>
                <a:latin typeface="Comic Sans MS" pitchFamily="66" charset="0"/>
              </a:rPr>
              <a:t>Scaling </a:t>
            </a:r>
            <a:r>
              <a:rPr lang="en-US" sz="2600" b="1" dirty="0" smtClean="0">
                <a:solidFill>
                  <a:prstClr val="black"/>
                </a:solidFill>
                <a:latin typeface="Comic Sans MS" pitchFamily="66" charset="0"/>
              </a:rPr>
              <a:t>&amp; Communications Optimality</a:t>
            </a:r>
            <a:endParaRPr lang="en-US" sz="2600" b="1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7680" y="735106"/>
            <a:ext cx="8199120" cy="177949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4880" y="838200"/>
            <a:ext cx="7513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Yelick</a:t>
            </a:r>
            <a:r>
              <a:rPr lang="en-US" sz="2400" dirty="0"/>
              <a:t> and </a:t>
            </a:r>
            <a:r>
              <a:rPr lang="en-US" sz="2400" dirty="0" err="1"/>
              <a:t>Demmel</a:t>
            </a:r>
            <a:r>
              <a:rPr lang="en-US" sz="2400" dirty="0"/>
              <a:t> groups at Berkeley are hot on the trail of communication optimality for </a:t>
            </a:r>
            <a:r>
              <a:rPr lang="en-US" sz="2400" i="1" dirty="0"/>
              <a:t>n</a:t>
            </a:r>
            <a:r>
              <a:rPr lang="en-US" sz="2400" dirty="0"/>
              <a:t>-body </a:t>
            </a:r>
            <a:r>
              <a:rPr lang="en-US" sz="2400" dirty="0" smtClean="0"/>
              <a:t>interactions </a:t>
            </a:r>
            <a:r>
              <a:rPr lang="en-US" sz="2400" dirty="0"/>
              <a:t>and perfect strong </a:t>
            </a:r>
            <a:r>
              <a:rPr lang="en-US" sz="2400" dirty="0" smtClean="0"/>
              <a:t>scaling </a:t>
            </a:r>
            <a:r>
              <a:rPr lang="en-US" sz="2400" dirty="0"/>
              <a:t>for recursive matrix multiplication.  Maybe we can do better still for </a:t>
            </a:r>
            <a:r>
              <a:rPr lang="en-US" sz="2400" dirty="0" err="1"/>
              <a:t>SpAMM</a:t>
            </a:r>
            <a:r>
              <a:rPr lang="en-US" sz="2400" dirty="0"/>
              <a:t>?  </a:t>
            </a:r>
          </a:p>
        </p:txBody>
      </p:sp>
    </p:spTree>
    <p:extLst>
      <p:ext uri="{BB962C8B-B14F-4D97-AF65-F5344CB8AC3E}">
        <p14:creationId xmlns:p14="http://schemas.microsoft.com/office/powerpoint/2010/main" val="34764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0" y="762000"/>
            <a:ext cx="8432516" cy="5867400"/>
          </a:xfrm>
          <a:prstGeom prst="roundRect">
            <a:avLst/>
          </a:prstGeom>
          <a:solidFill>
            <a:schemeClr val="accent4">
              <a:lumMod val="75000"/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981020" y="1184131"/>
            <a:ext cx="5390645" cy="4068493"/>
            <a:chOff x="1871393" y="1329096"/>
            <a:chExt cx="5390645" cy="4068493"/>
          </a:xfrm>
        </p:grpSpPr>
        <p:sp>
          <p:nvSpPr>
            <p:cNvPr id="6" name="Notched Right Arrow 5"/>
            <p:cNvSpPr/>
            <p:nvPr/>
          </p:nvSpPr>
          <p:spPr>
            <a:xfrm rot="18777158">
              <a:off x="5020600" y="2075811"/>
              <a:ext cx="1656940" cy="830520"/>
            </a:xfrm>
            <a:prstGeom prst="notched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omic Sans MS" pitchFamily="66" charset="0"/>
                </a:rPr>
                <a:t>Fast Poisson Solvers</a:t>
              </a:r>
              <a:endParaRPr lang="en-US" sz="1400" b="1" dirty="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7" name="Notched Right Arrow 6"/>
            <p:cNvSpPr/>
            <p:nvPr/>
          </p:nvSpPr>
          <p:spPr>
            <a:xfrm rot="13389522" flipV="1">
              <a:off x="2422279" y="2091194"/>
              <a:ext cx="1690844" cy="904432"/>
            </a:xfrm>
            <a:prstGeom prst="notched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>
                  <a:solidFill>
                    <a:schemeClr val="tx1"/>
                  </a:solidFill>
                  <a:latin typeface="Comic Sans MS" pitchFamily="66" charset="0"/>
                </a:rPr>
                <a:t>Graviational</a:t>
              </a:r>
              <a:r>
                <a:rPr lang="en-US" sz="1400" b="1" dirty="0" smtClean="0">
                  <a:solidFill>
                    <a:schemeClr val="tx1"/>
                  </a:solidFill>
                  <a:latin typeface="Comic Sans MS" pitchFamily="66" charset="0"/>
                </a:rPr>
                <a:t> </a:t>
              </a:r>
              <a:r>
                <a:rPr lang="en-US" sz="1400" b="1" i="1" dirty="0" smtClean="0">
                  <a:solidFill>
                    <a:schemeClr val="tx1"/>
                  </a:solidFill>
                  <a:latin typeface="Comic Sans MS" pitchFamily="66" charset="0"/>
                </a:rPr>
                <a:t>N</a:t>
              </a:r>
              <a:r>
                <a:rPr lang="en-US" sz="1400" b="1" dirty="0" smtClean="0">
                  <a:solidFill>
                    <a:schemeClr val="tx1"/>
                  </a:solidFill>
                  <a:latin typeface="Comic Sans MS" pitchFamily="66" charset="0"/>
                </a:rPr>
                <a:t>-Body</a:t>
              </a:r>
              <a:endParaRPr lang="en-US" sz="1400" b="1" dirty="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8" name="Notched Right Arrow 7"/>
            <p:cNvSpPr/>
            <p:nvPr/>
          </p:nvSpPr>
          <p:spPr>
            <a:xfrm rot="8151754" flipV="1">
              <a:off x="2413200" y="3892374"/>
              <a:ext cx="1701954" cy="865485"/>
            </a:xfrm>
            <a:prstGeom prst="notched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omic Sans MS" pitchFamily="66" charset="0"/>
                </a:rPr>
                <a:t>Statistical Leaning</a:t>
              </a:r>
              <a:endParaRPr lang="en-US" sz="1400" b="1" dirty="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5424135" y="2980662"/>
              <a:ext cx="1837903" cy="825801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omic Sans MS" pitchFamily="66" charset="0"/>
                </a:rPr>
                <a:t>Quantum </a:t>
              </a:r>
              <a:r>
                <a:rPr lang="en-US" sz="1400" b="1" i="1" dirty="0" smtClean="0">
                  <a:solidFill>
                    <a:schemeClr val="tx1"/>
                  </a:solidFill>
                  <a:latin typeface="Comic Sans MS" pitchFamily="66" charset="0"/>
                </a:rPr>
                <a:t>N</a:t>
              </a:r>
              <a:r>
                <a:rPr lang="en-US" sz="1400" b="1" dirty="0" smtClean="0">
                  <a:solidFill>
                    <a:schemeClr val="tx1"/>
                  </a:solidFill>
                  <a:latin typeface="Comic Sans MS" pitchFamily="66" charset="0"/>
                </a:rPr>
                <a:t>-Body Solvers</a:t>
              </a:r>
              <a:endParaRPr lang="en-US" sz="1400" b="1" dirty="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16200000">
              <a:off x="3792854" y="1746588"/>
              <a:ext cx="1619667" cy="784683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>
                  <a:solidFill>
                    <a:schemeClr val="tx1"/>
                  </a:solidFill>
                  <a:latin typeface="Comic Sans MS" pitchFamily="66" charset="0"/>
                </a:rPr>
                <a:t>Octree</a:t>
              </a:r>
              <a:r>
                <a:rPr lang="en-US" sz="1400" b="1" dirty="0" smtClean="0">
                  <a:solidFill>
                    <a:schemeClr val="tx1"/>
                  </a:solidFill>
                  <a:latin typeface="Comic Sans MS" pitchFamily="66" charset="0"/>
                </a:rPr>
                <a:t> Meshing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rot="5400000">
              <a:off x="3841915" y="4240573"/>
              <a:ext cx="1505959" cy="80807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omic Sans MS" pitchFamily="66" charset="0"/>
                </a:rPr>
                <a:t>Fast Gauss Transform</a:t>
              </a:r>
              <a:endParaRPr lang="en-US" sz="1400" b="1" dirty="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1871393" y="3030342"/>
              <a:ext cx="1850043" cy="829340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omic Sans MS" pitchFamily="66" charset="0"/>
                </a:rPr>
                <a:t>Fast occlusion and culling</a:t>
              </a:r>
              <a:endParaRPr lang="en-US" sz="1400" b="1" dirty="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13" name="Notched Right Arrow 12"/>
            <p:cNvSpPr/>
            <p:nvPr/>
          </p:nvSpPr>
          <p:spPr>
            <a:xfrm rot="2817616">
              <a:off x="5012337" y="3888336"/>
              <a:ext cx="1626197" cy="874662"/>
            </a:xfrm>
            <a:prstGeom prst="notch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omic Sans MS" pitchFamily="66" charset="0"/>
                </a:rPr>
                <a:t>Fast Linear Algebra</a:t>
              </a:r>
              <a:endParaRPr lang="en-US" sz="1400" b="1" dirty="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477000" y="981670"/>
            <a:ext cx="2431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Plasmas,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Biophysics &amp; Materials Science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73402" y="2971800"/>
            <a:ext cx="161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itchFamily="34" charset="0"/>
                <a:cs typeface="Arial" pitchFamily="34" charset="0"/>
              </a:rPr>
              <a:t>E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lectronic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0659" y="4722674"/>
            <a:ext cx="2568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Inverse Factorization, Semi-Definite Programming, Spectral Projection, Machine Learning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74723" y="5167023"/>
            <a:ext cx="2445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Plasmas, High Dimensional Kernel Density Estimation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Options Pricing, Heat Equations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9600" y="4777871"/>
            <a:ext cx="258095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Proximity Problems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, N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-point Correlation Functions, RBF neural networks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8506" y="2796671"/>
            <a:ext cx="176369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Visualization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game physics, rigid body simulation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09988" y="847925"/>
            <a:ext cx="176369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Hydrodynamics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99368" y="1431833"/>
            <a:ext cx="176369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Astrophysics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07760" y="2457271"/>
            <a:ext cx="1783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omic Sans MS" pitchFamily="66" charset="0"/>
              </a:rPr>
              <a:t> </a:t>
            </a:r>
          </a:p>
          <a:p>
            <a:r>
              <a:rPr lang="en-US" sz="2400" b="1" i="1" dirty="0" smtClean="0">
                <a:latin typeface="Comic Sans MS" pitchFamily="66" charset="0"/>
              </a:rPr>
              <a:t>N</a:t>
            </a:r>
            <a:r>
              <a:rPr lang="en-US" sz="2400" b="1" dirty="0" smtClean="0">
                <a:latin typeface="Comic Sans MS" pitchFamily="66" charset="0"/>
              </a:rPr>
              <a:t>-Body </a:t>
            </a:r>
          </a:p>
          <a:p>
            <a:r>
              <a:rPr lang="en-US" sz="2400" b="1" dirty="0" smtClean="0">
                <a:latin typeface="Comic Sans MS" pitchFamily="66" charset="0"/>
              </a:rPr>
              <a:t>Solvers</a:t>
            </a:r>
            <a:endParaRPr lang="en-US" sz="2400" b="1" dirty="0">
              <a:latin typeface="Comic Sans MS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52400"/>
            <a:ext cx="6333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latin typeface="Comic Sans MS" pitchFamily="66" charset="0"/>
              </a:rPr>
              <a:t>N</a:t>
            </a:r>
            <a:r>
              <a:rPr lang="en-US" sz="3200" b="1" dirty="0">
                <a:latin typeface="Comic Sans MS" pitchFamily="66" charset="0"/>
              </a:rPr>
              <a:t>-Body </a:t>
            </a:r>
            <a:r>
              <a:rPr lang="en-US" sz="3200" b="1" dirty="0" smtClean="0">
                <a:latin typeface="Comic Sans MS" pitchFamily="66" charset="0"/>
              </a:rPr>
              <a:t>Solvers You May Know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639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381000"/>
                <a:ext cx="8458200" cy="5969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3200" b="1" dirty="0" smtClean="0">
                    <a:latin typeface="Comic Sans MS" pitchFamily="66" charset="0"/>
                  </a:rPr>
                  <a:t>Metric Learning in Genomics</a:t>
                </a:r>
                <a:endParaRPr lang="en-US" sz="1000" b="1" dirty="0">
                  <a:latin typeface="Comic Sans MS" pitchFamily="66" charset="0"/>
                </a:endParaRPr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dirty="0" smtClean="0">
                    <a:latin typeface="+mj-lt"/>
                  </a:rPr>
                  <a:t>Consider phylogenetic classification and </a:t>
                </a:r>
                <a:r>
                  <a:rPr lang="en-US" sz="2400" dirty="0" err="1" smtClean="0">
                    <a:latin typeface="+mj-lt"/>
                  </a:rPr>
                  <a:t>metagenome</a:t>
                </a:r>
                <a:r>
                  <a:rPr lang="en-US" sz="2400" dirty="0" smtClean="0">
                    <a:latin typeface="+mj-lt"/>
                  </a:rPr>
                  <a:t>  resolution based on </a:t>
                </a:r>
                <a:r>
                  <a:rPr lang="en-US" sz="2400" i="1" dirty="0" smtClean="0">
                    <a:latin typeface="Cambria Math" pitchFamily="18" charset="0"/>
                    <a:ea typeface="Cambria Math" pitchFamily="18" charset="0"/>
                  </a:rPr>
                  <a:t>k</a:t>
                </a:r>
                <a:r>
                  <a:rPr lang="en-US" sz="2400" dirty="0" smtClean="0"/>
                  <a:t>-</a:t>
                </a:r>
                <a:r>
                  <a:rPr lang="en-US" sz="2400" dirty="0" err="1" smtClean="0"/>
                  <a:t>mer</a:t>
                </a:r>
                <a:r>
                  <a:rPr lang="en-US" sz="2400" dirty="0" smtClean="0"/>
                  <a:t> frequency vectors of dimension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itchFamily="18" charset="0"/>
                        <a:ea typeface="Cambria Math" pitchFamily="18" charset="0"/>
                      </a:rPr>
                      <m:t>𝑛</m:t>
                    </m:r>
                    <m:r>
                      <a:rPr lang="en-US" sz="2400" i="1">
                        <a:latin typeface="Cambria Math" pitchFamily="18" charset="0"/>
                        <a:ea typeface="Cambria Math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itchFamily="18" charset="0"/>
                            <a:ea typeface="Cambria Math" pitchFamily="18" charset="0"/>
                          </a:rPr>
                          <m:t>4</m:t>
                        </m:r>
                      </m:e>
                      <m:sup>
                        <m:r>
                          <a:rPr lang="en-US" sz="2400" i="1">
                            <a:latin typeface="Cambria Math" pitchFamily="18" charset="0"/>
                            <a:ea typeface="Cambria Math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  <a:ea typeface="Cambria Math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latin typeface="Cambria Math" pitchFamily="18" charset="0"/>
                    <a:ea typeface="Cambria Math" pitchFamily="18" charset="0"/>
                  </a:rPr>
                  <a:t>  </a:t>
                </a:r>
                <a:r>
                  <a:rPr lang="en-US" sz="2400" i="1" dirty="0" smtClean="0">
                    <a:latin typeface="Cambria Math" pitchFamily="18" charset="0"/>
                    <a:ea typeface="Cambria Math" pitchFamily="18" charset="0"/>
                  </a:rPr>
                  <a:t>K</a:t>
                </a:r>
                <a:r>
                  <a:rPr lang="en-US" sz="2400" dirty="0" smtClean="0">
                    <a:latin typeface="+mj-lt"/>
                  </a:rPr>
                  <a:t>-</a:t>
                </a:r>
                <a:r>
                  <a:rPr lang="en-US" sz="2400" dirty="0" err="1" smtClean="0">
                    <a:latin typeface="+mj-lt"/>
                  </a:rPr>
                  <a:t>mers</a:t>
                </a:r>
                <a:r>
                  <a:rPr lang="en-US" sz="2400" dirty="0" smtClean="0">
                    <a:latin typeface="+mj-lt"/>
                  </a:rPr>
                  <a:t> are nucleotide strings of length </a:t>
                </a:r>
                <a:r>
                  <a:rPr lang="en-US" sz="2400" i="1" dirty="0" smtClean="0">
                    <a:latin typeface="Cambria Math" pitchFamily="18" charset="0"/>
                    <a:ea typeface="Cambria Math" pitchFamily="18" charset="0"/>
                  </a:rPr>
                  <a:t>k</a:t>
                </a:r>
                <a:r>
                  <a:rPr lang="en-US" sz="2400" dirty="0" smtClean="0">
                    <a:latin typeface="+mj-lt"/>
                  </a:rPr>
                  <a:t>, widely available with modern technology.</a:t>
                </a:r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dirty="0" smtClean="0">
                    <a:latin typeface="+mj-lt"/>
                  </a:rPr>
                  <a:t>Define the </a:t>
                </a:r>
                <a:r>
                  <a:rPr lang="en-US" sz="2400" dirty="0" smtClean="0"/>
                  <a:t>generalized inner product between </a:t>
                </a:r>
                <a:r>
                  <a:rPr lang="en-US" sz="2400" i="1" dirty="0"/>
                  <a:t>k</a:t>
                </a:r>
                <a:r>
                  <a:rPr lang="en-US" sz="2400" dirty="0"/>
                  <a:t>-</a:t>
                </a:r>
                <a:r>
                  <a:rPr lang="en-US" sz="2400" dirty="0" err="1"/>
                  <a:t>mer</a:t>
                </a:r>
                <a:r>
                  <a:rPr lang="en-US" sz="2400" dirty="0"/>
                  <a:t> frequency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𝑴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z="2400" b="1" i="1">
                        <a:latin typeface="Cambria Math"/>
                      </a:rPr>
                      <m:t>∙</m:t>
                    </m:r>
                    <m:r>
                      <a:rPr lang="en-US" sz="2400" b="1" i="1">
                        <a:latin typeface="Cambria Math"/>
                      </a:rPr>
                      <m:t>𝑴</m:t>
                    </m:r>
                    <m:r>
                      <a:rPr lang="en-US" sz="2400" b="1" i="1">
                        <a:latin typeface="Cambria Math"/>
                      </a:rPr>
                      <m:t>∙</m:t>
                    </m:r>
                    <m:sSup>
                      <m:sSupPr>
                        <m:ctrlPr>
                          <a:rPr lang="en-US" sz="24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 smtClean="0"/>
                  <a:t>.  Then, the corresponding generalized distance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/>
                              </a:rPr>
                              <m:t>𝒚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𝑀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∙</m:t>
                        </m:r>
                        <m:r>
                          <a:rPr lang="en-US" sz="2400" b="1" i="1">
                            <a:latin typeface="Cambria Math"/>
                          </a:rPr>
                          <m:t>𝑴</m:t>
                        </m:r>
                        <m:r>
                          <a:rPr lang="en-US" sz="2400" b="1" i="1">
                            <a:latin typeface="Cambria Math"/>
                          </a:rPr>
                          <m:t>∙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sz="24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/>
                              </a:rPr>
                              <m:t>𝒚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400" dirty="0" smtClean="0"/>
                          <m:t>.</m:t>
                        </m:r>
                      </m:e>
                    </m:rad>
                  </m:oMath>
                </a14:m>
                <a:endParaRPr lang="en-US" sz="2400" dirty="0" smtClean="0"/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b="1" u="sng" dirty="0" smtClean="0"/>
                  <a:t>Objective</a:t>
                </a:r>
                <a:r>
                  <a:rPr lang="en-US" sz="2400" dirty="0" smtClean="0"/>
                  <a:t>:  Classification and resolution based on the learned metric </a:t>
                </a:r>
                <a:r>
                  <a:rPr lang="en-US" sz="2400" b="1" i="1" dirty="0" smtClean="0">
                    <a:latin typeface="Cambria Math" pitchFamily="18" charset="0"/>
                    <a:ea typeface="Cambria Math" pitchFamily="18" charset="0"/>
                  </a:rPr>
                  <a:t>M</a:t>
                </a:r>
                <a:r>
                  <a:rPr lang="en-US" sz="2400" dirty="0" smtClean="0">
                    <a:latin typeface="Cambria Math" pitchFamily="18" charset="0"/>
                    <a:ea typeface="Cambria Math" pitchFamily="18" charset="0"/>
                  </a:rPr>
                  <a:t> (novel)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b="1" u="sng" dirty="0" smtClean="0"/>
                  <a:t>Challenge</a:t>
                </a:r>
                <a:r>
                  <a:rPr lang="en-US" sz="2400" b="1" dirty="0" smtClean="0"/>
                  <a:t>:</a:t>
                </a:r>
                <a:r>
                  <a:rPr lang="en-US" sz="2400" dirty="0" smtClean="0"/>
                  <a:t>  Exponential growth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4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r>
                  <a:rPr lang="en-US" sz="2400" dirty="0" smtClean="0"/>
                  <a:t>with unique sequences only starting to appear for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  <m:r>
                      <a:rPr lang="en-US" sz="2400" i="1" dirty="0" smtClean="0">
                        <a:latin typeface="Cambria Math"/>
                      </a:rPr>
                      <m:t>&gt;</m:t>
                    </m:r>
                    <m:r>
                      <a:rPr lang="en-US" sz="2400" i="1" dirty="0" smtClean="0">
                        <a:latin typeface="Cambria Math"/>
                      </a:rPr>
                      <m:t>11</m:t>
                    </m:r>
                  </m:oMath>
                </a14:m>
                <a:r>
                  <a:rPr 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1000"/>
                <a:ext cx="8458200" cy="5969519"/>
              </a:xfrm>
              <a:prstGeom prst="rect">
                <a:avLst/>
              </a:prstGeom>
              <a:blipFill rotWithShape="1">
                <a:blip r:embed="rId2"/>
                <a:stretch>
                  <a:fillRect l="-1801" t="-1328" r="-504" b="-1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4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6849" y="294382"/>
            <a:ext cx="7885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mic Sans MS" pitchFamily="66" charset="0"/>
              </a:rPr>
              <a:t>Learning the </a:t>
            </a:r>
            <a:r>
              <a:rPr lang="en-US" sz="3200" b="1" dirty="0" err="1" smtClean="0">
                <a:latin typeface="Comic Sans MS" pitchFamily="66" charset="0"/>
              </a:rPr>
              <a:t>Mahalanobis</a:t>
            </a:r>
            <a:r>
              <a:rPr lang="en-US" sz="3200" b="1" dirty="0" smtClean="0">
                <a:latin typeface="Comic Sans MS" pitchFamily="66" charset="0"/>
              </a:rPr>
              <a:t> Metric with Convex Optimization</a:t>
            </a:r>
            <a:endParaRPr lang="en-US" sz="3200" b="1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76200" y="1435471"/>
                <a:ext cx="8686800" cy="926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argPr>
                                <m:argSz m:val="1"/>
                              </m:argPr>
                              <m:r>
                                <a:rPr lang="en-US" sz="2000" b="1" i="1" smtClean="0">
                                  <a:latin typeface="Cambria Math"/>
                                </a:rPr>
                                <m:t>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2000" b="1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argPr>
                                    <m:argSz m:val="1"/>
                                  </m:argPr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sz="2000" b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𝒚</m:t>
                                  </m:r>
                                  <m:r>
                                    <a:rPr lang="en-US" sz="2000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𝓢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〈"/>
                                              <m:endChr m:val="〉"/>
                                              <m:ctrlPr>
                                                <a:rPr lang="en-US" sz="2000" b="1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 b="1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b="1" i="1">
                                                  <a:latin typeface="Cambria Math"/>
                                                </a:rPr>
                                                <m:t>𝒚</m:t>
                                              </m:r>
                                              <m:r>
                                                <a:rPr lang="en-US" sz="2000">
                                                  <a:latin typeface="Cambria Math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sz="20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 b="1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b="1" i="1">
                                                  <a:latin typeface="Cambria Math"/>
                                                </a:rPr>
                                                <m:t>𝒚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𝑴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argPr>
                                    <m:argSz m:val="1"/>
                                  </m:argPr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sz="2000" b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𝒚</m:t>
                                  </m:r>
                                  <m:r>
                                    <a:rPr lang="en-US" sz="2000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𝓓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〈"/>
                                          <m:endChr m:val="〉"/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𝒚</m:t>
                                          </m:r>
                                          <m:r>
                                            <a:rPr lang="en-US" sz="2000">
                                              <a:latin typeface="Cambria Math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𝒚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𝑴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2000" b="1" i="1" smtClean="0">
                              <a:latin typeface="Cambria Math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sz="2000" b="1" i="0" smtClean="0">
                              <a:latin typeface="Cambria Math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sz="2000" b="1" i="0" smtClean="0">
                              <a:latin typeface="Cambria Math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US" sz="2000" b="1" i="0" smtClean="0">
                              <a:latin typeface="Cambria Math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2000" b="1" i="0" smtClean="0">
                              <a:latin typeface="Cambria Math"/>
                            </a:rPr>
                            <m:t>. </m:t>
                          </m:r>
                        </m:e>
                      </m:func>
                      <m:r>
                        <a:rPr lang="en-US" sz="2000" b="1" i="1" smtClean="0">
                          <a:latin typeface="Cambria Math"/>
                        </a:rPr>
                        <m:t>𝑴</m:t>
                      </m:r>
                      <m:r>
                        <a:rPr lang="en-US" sz="2000">
                          <a:latin typeface="Cambria Math"/>
                        </a:rPr>
                        <m:t>≽0</m:t>
                      </m:r>
                      <m:r>
                        <a:rPr lang="en-US" sz="2000" b="0" i="0" smtClean="0">
                          <a:latin typeface="Cambria Math"/>
                        </a:rPr>
                        <m:t> &amp;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/>
                        </a:rPr>
                        <m:t>tr</m:t>
                      </m:r>
                      <m:r>
                        <m:rPr>
                          <m:nor/>
                        </m:rP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Cambria" pitchFamily="18" charset="0"/>
                          <a:cs typeface="Times New Roman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Cambria" pitchFamily="18" charset="0"/>
                          <a:cs typeface="Times New Roman" pitchFamily="18" charset="0"/>
                        </a:rPr>
                        <m:t> 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1435471"/>
                <a:ext cx="8686800" cy="92672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-5400000">
            <a:off x="1733551" y="1333500"/>
            <a:ext cx="495301" cy="2438399"/>
          </a:xfrm>
          <a:prstGeom prst="leftBrace">
            <a:avLst>
              <a:gd name="adj1" fmla="val 39757"/>
              <a:gd name="adj2" fmla="val 48963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85800" y="2838271"/>
                <a:ext cx="2514600" cy="120032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Minimize distances between similar vectors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𝓢</m:t>
                    </m:r>
                  </m:oMath>
                </a14:m>
                <a:r>
                  <a:rPr lang="en-US" sz="2400" dirty="0" smtClean="0"/>
                  <a:t>)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838271"/>
                <a:ext cx="2514600" cy="120032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352800" y="2838271"/>
                <a:ext cx="2590801" cy="120032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Maximize distances between dissimilar  vectors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𝓓</m:t>
                    </m:r>
                  </m:oMath>
                </a14:m>
                <a:r>
                  <a:rPr lang="en-US" sz="2400" dirty="0" smtClean="0"/>
                  <a:t>)  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838271"/>
                <a:ext cx="2590801" cy="120032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/>
          <p:cNvSpPr/>
          <p:nvPr/>
        </p:nvSpPr>
        <p:spPr>
          <a:xfrm rot="-5400000">
            <a:off x="4400550" y="1333500"/>
            <a:ext cx="495301" cy="2438398"/>
          </a:xfrm>
          <a:prstGeom prst="leftBrace">
            <a:avLst>
              <a:gd name="adj1" fmla="val 37793"/>
              <a:gd name="adj2" fmla="val 49844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6000" y="2468940"/>
            <a:ext cx="2667000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Maintain </a:t>
            </a:r>
            <a:r>
              <a:rPr lang="en-US" sz="2400" b="1" i="1" dirty="0" smtClean="0">
                <a:latin typeface="Cambria Math" pitchFamily="18" charset="0"/>
                <a:ea typeface="Cambria Math" pitchFamily="18" charset="0"/>
              </a:rPr>
              <a:t>M</a:t>
            </a:r>
            <a:r>
              <a:rPr lang="en-US" sz="2400" dirty="0" smtClean="0"/>
              <a:t>  </a:t>
            </a:r>
            <a:r>
              <a:rPr lang="en-US" sz="2400" dirty="0" err="1" smtClean="0"/>
              <a:t>Hermetian</a:t>
            </a:r>
            <a:r>
              <a:rPr lang="en-US" sz="2400" dirty="0"/>
              <a:t>,</a:t>
            </a:r>
            <a:r>
              <a:rPr lang="en-US" sz="2400" dirty="0" smtClean="0"/>
              <a:t> positive </a:t>
            </a:r>
            <a:r>
              <a:rPr lang="en-US" sz="2400" dirty="0" err="1" smtClean="0"/>
              <a:t>semidefinite</a:t>
            </a:r>
            <a:r>
              <a:rPr lang="en-US" sz="2400" dirty="0" smtClean="0"/>
              <a:t>, and scale invariant</a:t>
            </a:r>
            <a:endParaRPr lang="en-US" sz="2400" dirty="0"/>
          </a:p>
        </p:txBody>
      </p:sp>
      <p:sp>
        <p:nvSpPr>
          <p:cNvPr id="17" name="Left Brace 16"/>
          <p:cNvSpPr/>
          <p:nvPr/>
        </p:nvSpPr>
        <p:spPr>
          <a:xfrm rot="-5400000">
            <a:off x="6877749" y="1040886"/>
            <a:ext cx="570103" cy="2285999"/>
          </a:xfrm>
          <a:prstGeom prst="leftBrace">
            <a:avLst>
              <a:gd name="adj1" fmla="val 37793"/>
              <a:gd name="adj2" fmla="val 49844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85799" y="4343400"/>
                <a:ext cx="8305801" cy="2264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dirty="0" smtClean="0"/>
                  <a:t>Can solve </a:t>
                </a:r>
                <a:r>
                  <a:rPr lang="en-US" sz="2400" dirty="0"/>
                  <a:t>this problem with Semi-Definite </a:t>
                </a:r>
                <a:r>
                  <a:rPr lang="en-US" sz="2400" dirty="0" smtClean="0"/>
                  <a:t>Programming (SDP)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where </a:t>
                </a:r>
                <a:r>
                  <a:rPr lang="en-US" sz="2400" i="1" dirty="0"/>
                  <a:t>m</a:t>
                </a:r>
                <a:r>
                  <a:rPr lang="en-US" sz="2400" dirty="0"/>
                  <a:t> is the training set size, and </a:t>
                </a:r>
                <a:r>
                  <a:rPr lang="en-US" sz="2400" i="1" dirty="0"/>
                  <a:t>n</a:t>
                </a:r>
                <a:r>
                  <a:rPr lang="en-US" sz="2400" dirty="0"/>
                  <a:t> is the matrix (learning) </a:t>
                </a:r>
                <a:r>
                  <a:rPr lang="en-US" sz="2400" dirty="0" smtClean="0"/>
                  <a:t>dimension.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b="1" dirty="0"/>
                  <a:t>R</a:t>
                </a:r>
                <a:r>
                  <a:rPr lang="en-US" sz="2400" b="1" dirty="0" smtClean="0"/>
                  <a:t>educe the cost from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𝟑</m:t>
                            </m:r>
                          </m:sup>
                        </m:sSup>
                      </m:e>
                    </m:d>
                    <m:r>
                      <a:rPr lang="en-US" sz="2400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1" dirty="0" smtClean="0"/>
                  <a:t>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 smtClean="0"/>
                  <a:t> with </a:t>
                </a:r>
                <a:r>
                  <a:rPr lang="en-US" sz="2400" b="1" dirty="0" err="1" smtClean="0"/>
                  <a:t>SpAMM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and gradients only approach to SDP. </a:t>
                </a:r>
                <a:r>
                  <a:rPr lang="en-US" sz="2400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4343400"/>
                <a:ext cx="8305801" cy="2264851"/>
              </a:xfrm>
              <a:prstGeom prst="rect">
                <a:avLst/>
              </a:prstGeom>
              <a:blipFill rotWithShape="1">
                <a:blip r:embed="rId5"/>
                <a:stretch>
                  <a:fillRect l="-954" t="-2156" r="-1614" b="-5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63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eft Brace 49"/>
          <p:cNvSpPr/>
          <p:nvPr/>
        </p:nvSpPr>
        <p:spPr>
          <a:xfrm>
            <a:off x="4191000" y="1066800"/>
            <a:ext cx="457199" cy="5486400"/>
          </a:xfrm>
          <a:prstGeom prst="leftBrace">
            <a:avLst>
              <a:gd name="adj1" fmla="val 42583"/>
              <a:gd name="adj2" fmla="val 85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600" y="2781571"/>
            <a:ext cx="1905000" cy="838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</a:t>
            </a:r>
            <a:r>
              <a:rPr lang="en-US" sz="2400" b="1" dirty="0" smtClean="0"/>
              <a:t>earn </a:t>
            </a:r>
            <a:r>
              <a:rPr lang="en-US" sz="2400" b="1" i="1" dirty="0" smtClean="0">
                <a:latin typeface="Cambria Math" pitchFamily="18" charset="0"/>
                <a:ea typeface="Cambria Math" pitchFamily="18" charset="0"/>
              </a:rPr>
              <a:t>M</a:t>
            </a:r>
          </a:p>
          <a:p>
            <a:pPr algn="ctr"/>
            <a:r>
              <a:rPr lang="en-US" sz="2400" b="1" dirty="0" smtClean="0"/>
              <a:t>(SDP solver)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2133600" y="4019686"/>
            <a:ext cx="1905000" cy="9144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classification 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1600200" y="1371600"/>
            <a:ext cx="2971800" cy="10100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phylogentic</a:t>
            </a:r>
            <a:r>
              <a:rPr lang="en-US" sz="2400" b="1" dirty="0" smtClean="0"/>
              <a:t> tree of genomes (as vectors)</a:t>
            </a:r>
            <a:endParaRPr lang="en-US" sz="2400" b="1" dirty="0"/>
          </a:p>
        </p:txBody>
      </p:sp>
      <p:sp>
        <p:nvSpPr>
          <p:cNvPr id="13" name="Oval 12"/>
          <p:cNvSpPr/>
          <p:nvPr/>
        </p:nvSpPr>
        <p:spPr>
          <a:xfrm>
            <a:off x="2057400" y="5334000"/>
            <a:ext cx="2057400" cy="838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distances</a:t>
            </a:r>
            <a:endParaRPr lang="en-US" sz="2400" b="1" dirty="0"/>
          </a:p>
        </p:txBody>
      </p:sp>
      <p:cxnSp>
        <p:nvCxnSpPr>
          <p:cNvPr id="15" name="Straight Arrow Connector 14"/>
          <p:cNvCxnSpPr>
            <a:stCxn id="11" idx="2"/>
            <a:endCxn id="8" idx="0"/>
          </p:cNvCxnSpPr>
          <p:nvPr/>
        </p:nvCxnSpPr>
        <p:spPr>
          <a:xfrm>
            <a:off x="3086100" y="2381656"/>
            <a:ext cx="0" cy="39991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9" idx="0"/>
          </p:cNvCxnSpPr>
          <p:nvPr/>
        </p:nvCxnSpPr>
        <p:spPr>
          <a:xfrm>
            <a:off x="3086100" y="3619771"/>
            <a:ext cx="0" cy="39991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13" idx="0"/>
          </p:cNvCxnSpPr>
          <p:nvPr/>
        </p:nvCxnSpPr>
        <p:spPr>
          <a:xfrm>
            <a:off x="3086100" y="4934086"/>
            <a:ext cx="0" cy="3999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1"/>
          <p:cNvSpPr>
            <a:spLocks noChangeArrowheads="1"/>
          </p:cNvSpPr>
          <p:nvPr/>
        </p:nvSpPr>
        <p:spPr bwMode="auto">
          <a:xfrm>
            <a:off x="1760538" y="24003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743873"/>
              </p:ext>
            </p:extLst>
          </p:nvPr>
        </p:nvGraphicFramePr>
        <p:xfrm>
          <a:off x="4709160" y="1060944"/>
          <a:ext cx="4206240" cy="549225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16091"/>
                <a:gridCol w="1828115"/>
                <a:gridCol w="1162034"/>
              </a:tblGrid>
              <a:tr h="5605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Faux Unknown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Closest training </a:t>
                      </a:r>
                      <a:r>
                        <a:rPr lang="en-US" sz="1800" dirty="0" smtClean="0">
                          <a:effectLst/>
                        </a:rPr>
                        <a:t>set </a:t>
                      </a:r>
                      <a:r>
                        <a:rPr lang="en-US" sz="1800" dirty="0">
                          <a:effectLst/>
                        </a:rPr>
                        <a:t>genomes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Distance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1211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F. </a:t>
                      </a:r>
                      <a:r>
                        <a:rPr lang="en-US" sz="1800" dirty="0" err="1">
                          <a:effectLst/>
                        </a:rPr>
                        <a:t>tularensis</a:t>
                      </a:r>
                      <a:r>
                        <a:rPr lang="en-US" sz="1800" dirty="0">
                          <a:effectLst/>
                        </a:rPr>
                        <a:t> subsp. </a:t>
                      </a:r>
                      <a:r>
                        <a:rPr lang="en-US" sz="1800" dirty="0" err="1">
                          <a:effectLst/>
                        </a:rPr>
                        <a:t>tularensis</a:t>
                      </a:r>
                      <a:r>
                        <a:rPr lang="en-US" sz="1800" dirty="0">
                          <a:effectLst/>
                        </a:rPr>
                        <a:t> FSC198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Francisella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tularensis</a:t>
                      </a:r>
                      <a:r>
                        <a:rPr lang="en-US" sz="1200" dirty="0">
                          <a:effectLst/>
                        </a:rPr>
                        <a:t> subsp. </a:t>
                      </a:r>
                      <a:r>
                        <a:rPr lang="en-US" sz="1200" dirty="0" err="1">
                          <a:effectLst/>
                        </a:rPr>
                        <a:t>tularensis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Schu</a:t>
                      </a:r>
                      <a:r>
                        <a:rPr lang="en-US" sz="1200" dirty="0">
                          <a:effectLst/>
                        </a:rPr>
                        <a:t> S4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5.17e-11</a:t>
                      </a:r>
                      <a:endParaRPr lang="en-US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6209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Francisella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tularensis</a:t>
                      </a:r>
                      <a:r>
                        <a:rPr lang="en-US" sz="1200" dirty="0">
                          <a:effectLst/>
                        </a:rPr>
                        <a:t> subsp. </a:t>
                      </a:r>
                      <a:r>
                        <a:rPr lang="en-US" sz="1200" dirty="0" err="1">
                          <a:effectLst/>
                        </a:rPr>
                        <a:t>mediasiatica</a:t>
                      </a:r>
                      <a:r>
                        <a:rPr lang="en-US" sz="1200" dirty="0">
                          <a:effectLst/>
                        </a:rPr>
                        <a:t>  FSC147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2.69e-08</a:t>
                      </a:r>
                      <a:endParaRPr lang="en-US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6209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Francisella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tularensis</a:t>
                      </a:r>
                      <a:r>
                        <a:rPr lang="en-US" sz="1200" dirty="0">
                          <a:effectLst/>
                        </a:rPr>
                        <a:t> subsp. </a:t>
                      </a:r>
                      <a:r>
                        <a:rPr lang="en-US" sz="1200" dirty="0" err="1">
                          <a:effectLst/>
                        </a:rPr>
                        <a:t>tularensis</a:t>
                      </a:r>
                      <a:r>
                        <a:rPr lang="en-US" sz="1200" dirty="0">
                          <a:effectLst/>
                        </a:rPr>
                        <a:t> WY96-3418  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2.75e-08</a:t>
                      </a:r>
                      <a:endParaRPr lang="en-US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6209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Francisella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tularensis</a:t>
                      </a:r>
                      <a:r>
                        <a:rPr lang="en-US" sz="1200" dirty="0">
                          <a:effectLst/>
                        </a:rPr>
                        <a:t> subsp. </a:t>
                      </a:r>
                      <a:r>
                        <a:rPr lang="en-US" sz="1200" dirty="0" err="1">
                          <a:effectLst/>
                        </a:rPr>
                        <a:t>holarctica</a:t>
                      </a:r>
                      <a:r>
                        <a:rPr lang="en-US" sz="1200" dirty="0">
                          <a:effectLst/>
                        </a:rPr>
                        <a:t> FTNF002-00 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7.01e-08</a:t>
                      </a:r>
                      <a:endParaRPr lang="en-US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656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Francisella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tularensis</a:t>
                      </a:r>
                      <a:r>
                        <a:rPr lang="en-US" sz="1200" dirty="0">
                          <a:effectLst/>
                        </a:rPr>
                        <a:t> subsp. </a:t>
                      </a:r>
                      <a:r>
                        <a:rPr lang="en-US" sz="1200" dirty="0" err="1">
                          <a:effectLst/>
                        </a:rPr>
                        <a:t>holarctica</a:t>
                      </a:r>
                      <a:r>
                        <a:rPr lang="en-US" sz="1200" dirty="0">
                          <a:effectLst/>
                        </a:rPr>
                        <a:t> OSU18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1.12e-07</a:t>
                      </a:r>
                      <a:endParaRPr lang="en-US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656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Francisella tularensis subsp. holarctica LVS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1.29e-07</a:t>
                      </a:r>
                      <a:endParaRPr lang="en-US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29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Francisella novicida U112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2.44e-07</a:t>
                      </a:r>
                      <a:endParaRPr lang="en-US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29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Francisella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philomiragia</a:t>
                      </a:r>
                      <a:r>
                        <a:rPr lang="en-US" sz="1200" dirty="0">
                          <a:effectLst/>
                        </a:rPr>
                        <a:t> ATCC 25017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1.51e-05</a:t>
                      </a:r>
                      <a:endParaRPr lang="en-US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6" name="Right Arrow 45"/>
          <p:cNvSpPr/>
          <p:nvPr/>
        </p:nvSpPr>
        <p:spPr>
          <a:xfrm>
            <a:off x="228600" y="4114800"/>
            <a:ext cx="1752601" cy="6858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unknown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381000" y="284202"/>
            <a:ext cx="861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Comic Sans MS" pitchFamily="66" charset="0"/>
              </a:rPr>
              <a:t>Metric Classification of Unknowns with </a:t>
            </a:r>
            <a:r>
              <a:rPr lang="en-US" sz="3000" b="1" i="1" dirty="0" smtClean="0">
                <a:latin typeface="Comic Sans MS" pitchFamily="66" charset="0"/>
              </a:rPr>
              <a:t>k</a:t>
            </a:r>
            <a:r>
              <a:rPr lang="en-US" sz="3000" b="1" dirty="0" smtClean="0">
                <a:latin typeface="Comic Sans MS" pitchFamily="66" charset="0"/>
              </a:rPr>
              <a:t>=5</a:t>
            </a:r>
            <a:endParaRPr lang="en-US" sz="3000" b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03"/>
          <a:stretch/>
        </p:blipFill>
        <p:spPr>
          <a:xfrm>
            <a:off x="198120" y="2438400"/>
            <a:ext cx="9326880" cy="3721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28600"/>
            <a:ext cx="861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Comic Sans MS" pitchFamily="66" charset="0"/>
              </a:rPr>
              <a:t>Metric Classification of Unknowns with </a:t>
            </a:r>
            <a:r>
              <a:rPr lang="en-US" sz="3000" b="1" i="1" dirty="0" smtClean="0">
                <a:latin typeface="Comic Sans MS" pitchFamily="66" charset="0"/>
              </a:rPr>
              <a:t>k</a:t>
            </a:r>
            <a:r>
              <a:rPr lang="en-US" sz="3000" b="1" dirty="0" smtClean="0">
                <a:latin typeface="Comic Sans MS" pitchFamily="66" charset="0"/>
              </a:rPr>
              <a:t>=5</a:t>
            </a:r>
            <a:endParaRPr lang="en-US" sz="3000" b="1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137" y="931783"/>
            <a:ext cx="84388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u="sng" dirty="0"/>
              <a:t>T</a:t>
            </a:r>
            <a:r>
              <a:rPr lang="en-US" sz="2400" u="sng" dirty="0" smtClean="0"/>
              <a:t>est</a:t>
            </a:r>
            <a:r>
              <a:rPr lang="en-US" sz="2400" dirty="0" smtClean="0"/>
              <a:t>: train with just 5 genomes (simple but hard)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 dirty="0" smtClean="0"/>
              <a:t>correctly classify 5 fake unknowns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Get better resolution with larger training sets </a:t>
            </a:r>
            <a:r>
              <a:rPr lang="en-US" sz="2400" b="1" i="1" dirty="0" smtClean="0"/>
              <a:t>and larger k</a:t>
            </a:r>
          </a:p>
        </p:txBody>
      </p:sp>
    </p:spTree>
    <p:extLst>
      <p:ext uri="{BB962C8B-B14F-4D97-AF65-F5344CB8AC3E}">
        <p14:creationId xmlns:p14="http://schemas.microsoft.com/office/powerpoint/2010/main" val="3371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" y="702064"/>
                <a:ext cx="8686800" cy="2041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 smtClean="0"/>
                  <a:t>To maintain </a:t>
                </a:r>
                <a:r>
                  <a:rPr lang="en-US" sz="2200" b="1" i="1" dirty="0"/>
                  <a:t>M </a:t>
                </a:r>
                <a:r>
                  <a:rPr lang="en-US" sz="2200" dirty="0"/>
                  <a:t>≽ </a:t>
                </a:r>
                <a:r>
                  <a:rPr lang="en-US" sz="2200" dirty="0" smtClean="0"/>
                  <a:t>0 with gradients only, need to solve  the </a:t>
                </a:r>
                <a:r>
                  <a:rPr lang="en-US" sz="2200" dirty="0"/>
                  <a:t>line search </a:t>
                </a:r>
                <a:r>
                  <a:rPr lang="en-US" sz="2200" dirty="0" smtClean="0"/>
                  <a:t>problem: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200" i="1">
                                <a:latin typeface="Cambria Math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sz="2200" i="1">
                            <a:latin typeface="Cambria Math"/>
                          </a:rPr>
                          <m:t>𝑓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𝑴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+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sz="2200" b="1" i="1">
                                <a:latin typeface="Cambria Math"/>
                              </a:rPr>
                              <m:t>𝜵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/>
                                  </a:rPr>
                                  <m:t>𝑴</m:t>
                                </m:r>
                              </m:e>
                            </m:d>
                          </m:e>
                        </m:d>
                        <m:r>
                          <a:rPr lang="en-US" sz="2200" i="1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sz="2200" b="0" i="0" smtClean="0">
                        <a:latin typeface="Cambria Math"/>
                      </a:rPr>
                      <m:t>.</m:t>
                    </m:r>
                  </m:oMath>
                </a14:m>
                <a:r>
                  <a:rPr lang="en-US" sz="2200" dirty="0"/>
                  <a:t>  </a:t>
                </a:r>
                <a:r>
                  <a:rPr lang="en-US" sz="2200" dirty="0" smtClean="0"/>
                  <a:t>Use fast methods to find the spectral projector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sz="2200" b="1" i="1">
                            <a:latin typeface="Cambria Math"/>
                          </a:rPr>
                          <m:t>+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/>
                          </a:rPr>
                          <m:t>𝑴</m:t>
                        </m:r>
                      </m:e>
                    </m:d>
                    <m:r>
                      <a:rPr lang="en-US" sz="2200" b="0" i="0" smtClean="0">
                        <a:latin typeface="Cambria Math"/>
                      </a:rPr>
                      <m:t>.</m:t>
                    </m:r>
                  </m:oMath>
                </a14:m>
                <a:r>
                  <a:rPr lang="en-US" sz="2200" dirty="0" smtClean="0"/>
                  <a:t>  Works crudely.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b="1" i="1" dirty="0" smtClean="0">
                    <a:latin typeface="Cambria Math" pitchFamily="18" charset="0"/>
                    <a:ea typeface="Cambria Math" pitchFamily="18" charset="0"/>
                  </a:rPr>
                  <a:t>M</a:t>
                </a:r>
                <a:r>
                  <a:rPr lang="en-US" sz="2200" dirty="0" smtClean="0"/>
                  <a:t>  is a correlation matrix, so expect (and find) decay properties.      Better locality heuristics for </a:t>
                </a:r>
                <a:r>
                  <a:rPr lang="en-US" sz="2200" i="1" dirty="0" smtClean="0">
                    <a:latin typeface="Cambria Math" pitchFamily="18" charset="0"/>
                    <a:ea typeface="Cambria Math" pitchFamily="18" charset="0"/>
                  </a:rPr>
                  <a:t>k</a:t>
                </a:r>
                <a:r>
                  <a:rPr lang="en-US" sz="2200" dirty="0" smtClean="0"/>
                  <a:t>-</a:t>
                </a:r>
                <a:r>
                  <a:rPr lang="en-US" sz="2200" dirty="0" err="1" smtClean="0"/>
                  <a:t>mers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will enhance </a:t>
                </a:r>
                <a:r>
                  <a:rPr lang="en-US" sz="2200" dirty="0" err="1" smtClean="0"/>
                  <a:t>SpAMM</a:t>
                </a:r>
                <a:r>
                  <a:rPr lang="en-US" sz="2200" dirty="0" smtClean="0"/>
                  <a:t> acceleration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702064"/>
                <a:ext cx="8686800" cy="2041136"/>
              </a:xfrm>
              <a:prstGeom prst="rect">
                <a:avLst/>
              </a:prstGeom>
              <a:blipFill rotWithShape="1">
                <a:blip r:embed="rId2"/>
                <a:stretch>
                  <a:fillRect l="-772" t="-2388" b="-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r="42604" b="26042"/>
          <a:stretch/>
        </p:blipFill>
        <p:spPr bwMode="auto">
          <a:xfrm>
            <a:off x="685800" y="2728269"/>
            <a:ext cx="3657600" cy="385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1" b="49900"/>
          <a:stretch/>
        </p:blipFill>
        <p:spPr bwMode="auto">
          <a:xfrm>
            <a:off x="4800600" y="2828995"/>
            <a:ext cx="3840480" cy="386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8056" y="199898"/>
            <a:ext cx="861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Comic Sans MS" pitchFamily="66" charset="0"/>
              </a:rPr>
              <a:t>SpAMM</a:t>
            </a:r>
            <a:r>
              <a:rPr lang="en-US" sz="3000" b="1" dirty="0" smtClean="0">
                <a:latin typeface="Comic Sans MS" pitchFamily="66" charset="0"/>
              </a:rPr>
              <a:t> &amp; Gradients only SDP for </a:t>
            </a:r>
            <a:r>
              <a:rPr lang="en-US" sz="3000" b="1" i="1" dirty="0" smtClean="0">
                <a:latin typeface="Comic Sans MS" pitchFamily="66" charset="0"/>
              </a:rPr>
              <a:t>k&gt;&gt;5 </a:t>
            </a:r>
            <a:r>
              <a:rPr lang="en-US" sz="3000" b="1" dirty="0" smtClean="0">
                <a:latin typeface="Comic Sans MS" pitchFamily="66" charset="0"/>
              </a:rPr>
              <a:t>?</a:t>
            </a:r>
            <a:endParaRPr lang="en-US" sz="3000" b="1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43000" y="2971800"/>
                <a:ext cx="205739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learned </a:t>
                </a:r>
                <a:r>
                  <a:rPr lang="en-US" sz="2800" b="1" i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M,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/>
                        <a:ea typeface="Cambria Math" pitchFamily="18" charset="0"/>
                      </a:rPr>
                      <m:t>𝒌</m:t>
                    </m:r>
                    <m:r>
                      <a:rPr lang="en-US" sz="2800" b="1" i="1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/>
                        <a:ea typeface="Cambria Math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/>
                        <a:ea typeface="Cambria Math" pitchFamily="18" charset="0"/>
                      </a:rPr>
                      <m:t>𝟓</m:t>
                    </m:r>
                  </m:oMath>
                </a14:m>
                <a:r>
                  <a:rPr lang="en-US" sz="2800" b="1" i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,        54 genomes, 18 classes</a:t>
                </a:r>
                <a:endParaRPr lang="en-US" sz="2800" b="1" i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971800"/>
                <a:ext cx="2057399" cy="1815882"/>
              </a:xfrm>
              <a:prstGeom prst="rect">
                <a:avLst/>
              </a:prstGeom>
              <a:blipFill rotWithShape="1">
                <a:blip r:embed="rId4"/>
                <a:stretch>
                  <a:fillRect l="-6231" t="-4040" r="-8605" b="-8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395830" y="2958405"/>
            <a:ext cx="21479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accent3">
                    <a:lumMod val="75000"/>
                  </a:schemeClr>
                </a:solidFill>
              </a:rPr>
              <a:t>SpAMM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 acceleration</a:t>
            </a:r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ambria Math" pitchFamily="18" charset="0"/>
                <a:ea typeface="Cambria Math" pitchFamily="18" charset="0"/>
              </a:rPr>
              <a:t> vs. 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Cambria Math" pitchFamily="18" charset="0"/>
              </a:rPr>
              <a:t>SGEMM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248939" y="6120825"/>
                <a:ext cx="48763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𝝉</m:t>
                      </m:r>
                    </m:oMath>
                  </m:oMathPara>
                </a14:m>
                <a:endParaRPr lang="en-US" sz="32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939" y="6120825"/>
                <a:ext cx="487634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 rot="16200000">
            <a:off x="3713242" y="4669274"/>
            <a:ext cx="214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acceleration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 Arrow 4"/>
          <p:cNvSpPr/>
          <p:nvPr/>
        </p:nvSpPr>
        <p:spPr>
          <a:xfrm>
            <a:off x="685800" y="672660"/>
            <a:ext cx="7848600" cy="6151180"/>
          </a:xfrm>
          <a:prstGeom prst="quad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865634" y="4718444"/>
            <a:ext cx="4114800" cy="18288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u="sng" dirty="0" err="1" smtClean="0">
                <a:solidFill>
                  <a:schemeClr val="tx1"/>
                </a:solidFill>
              </a:rPr>
              <a:t>CompSci</a:t>
            </a:r>
            <a:r>
              <a:rPr lang="en-US" sz="2400" dirty="0" smtClean="0">
                <a:solidFill>
                  <a:schemeClr val="tx1"/>
                </a:solidFill>
              </a:rPr>
              <a:t>:  </a:t>
            </a:r>
            <a:r>
              <a:rPr lang="en-US" sz="2000" b="1" dirty="0" smtClean="0">
                <a:solidFill>
                  <a:schemeClr val="tx1"/>
                </a:solidFill>
              </a:rPr>
              <a:t>Generic Programming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functional programming, skeletons, recursive task parallelism, </a:t>
            </a:r>
            <a:r>
              <a:rPr lang="en-US" dirty="0" err="1" smtClean="0">
                <a:solidFill>
                  <a:schemeClr val="tx1"/>
                </a:solidFill>
              </a:rPr>
              <a:t>openmp</a:t>
            </a:r>
            <a:r>
              <a:rPr lang="en-US" dirty="0" smtClean="0">
                <a:solidFill>
                  <a:schemeClr val="tx1"/>
                </a:solidFill>
              </a:rPr>
              <a:t> 4.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enterprise frameworks: </a:t>
            </a:r>
            <a:r>
              <a:rPr lang="en-US" dirty="0" err="1" smtClean="0">
                <a:solidFill>
                  <a:schemeClr val="tx1"/>
                </a:solidFill>
              </a:rPr>
              <a:t>scala</a:t>
            </a:r>
            <a:r>
              <a:rPr lang="en-US" dirty="0" smtClean="0">
                <a:solidFill>
                  <a:schemeClr val="tx1"/>
                </a:solidFill>
              </a:rPr>
              <a:t>/spark + neo/epiphany/phi.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8600" y="4718444"/>
            <a:ext cx="4114800" cy="18288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en-US" sz="2400" u="sng" dirty="0" err="1" smtClean="0">
                <a:solidFill>
                  <a:schemeClr val="tx1"/>
                </a:solidFill>
              </a:rPr>
              <a:t>InfoSci</a:t>
            </a:r>
            <a:r>
              <a:rPr lang="en-US" sz="2400" dirty="0" smtClean="0">
                <a:solidFill>
                  <a:schemeClr val="tx1"/>
                </a:solidFill>
              </a:rPr>
              <a:t>:  </a:t>
            </a:r>
            <a:r>
              <a:rPr lang="en-US" sz="2000" b="1" i="1" dirty="0" smtClean="0">
                <a:solidFill>
                  <a:schemeClr val="tx1"/>
                </a:solidFill>
              </a:rPr>
              <a:t>N</a:t>
            </a:r>
            <a:r>
              <a:rPr lang="en-US" sz="2000" b="1" dirty="0" smtClean="0">
                <a:solidFill>
                  <a:schemeClr val="tx1"/>
                </a:solidFill>
              </a:rPr>
              <a:t>-Body Learning</a:t>
            </a:r>
          </a:p>
          <a:p>
            <a:pPr marL="285750" indent="-285750">
              <a:spcBef>
                <a:spcPts val="400"/>
              </a:spcBef>
              <a:spcAft>
                <a:spcPts val="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fast </a:t>
            </a:r>
            <a:r>
              <a:rPr lang="en-US" dirty="0">
                <a:solidFill>
                  <a:schemeClr val="tx1"/>
                </a:solidFill>
              </a:rPr>
              <a:t>k</a:t>
            </a:r>
            <a:r>
              <a:rPr lang="en-US" dirty="0" smtClean="0">
                <a:solidFill>
                  <a:schemeClr val="tx1"/>
                </a:solidFill>
              </a:rPr>
              <a:t>ernel summation.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spcBef>
                <a:spcPts val="400"/>
              </a:spcBef>
              <a:spcAft>
                <a:spcPts val="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metric learning:  fast approaches to linear algebra including semi definite programming. </a:t>
            </a:r>
            <a:endParaRPr lang="en-US" b="1" i="1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3034860"/>
            <a:ext cx="723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u="sng" dirty="0" smtClean="0">
                <a:solidFill>
                  <a:schemeClr val="tx1"/>
                </a:solidFill>
              </a:rPr>
              <a:t>N</a:t>
            </a:r>
            <a:r>
              <a:rPr lang="en-US" sz="2400" u="sng" dirty="0" smtClean="0">
                <a:solidFill>
                  <a:schemeClr val="tx1"/>
                </a:solidFill>
              </a:rPr>
              <a:t>-BODY SOLVERS</a:t>
            </a:r>
            <a:r>
              <a:rPr lang="en-US" sz="2400" dirty="0" smtClean="0">
                <a:solidFill>
                  <a:schemeClr val="tx1"/>
                </a:solidFill>
              </a:rPr>
              <a:t>:  </a:t>
            </a:r>
            <a:r>
              <a:rPr lang="en-US" sz="2000" b="1" dirty="0" smtClean="0"/>
              <a:t>Generalized Thin S</a:t>
            </a:r>
            <a:r>
              <a:rPr lang="en-US" sz="2000" b="1" dirty="0" smtClean="0">
                <a:solidFill>
                  <a:schemeClr val="tx1"/>
                </a:solidFill>
              </a:rPr>
              <a:t>tacks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i="1" dirty="0" smtClean="0">
                <a:solidFill>
                  <a:schemeClr val="tx1"/>
                </a:solidFill>
              </a:rPr>
              <a:t>N</a:t>
            </a:r>
            <a:r>
              <a:rPr lang="en-US" sz="2200" dirty="0" smtClean="0">
                <a:solidFill>
                  <a:schemeClr val="tx1"/>
                </a:solidFill>
              </a:rPr>
              <a:t>-Body </a:t>
            </a:r>
            <a:r>
              <a:rPr lang="en-US" sz="2200" dirty="0" err="1" smtClean="0">
                <a:solidFill>
                  <a:schemeClr val="tx1"/>
                </a:solidFill>
              </a:rPr>
              <a:t>Fock</a:t>
            </a:r>
            <a:r>
              <a:rPr lang="en-US" sz="2200" dirty="0" smtClean="0">
                <a:solidFill>
                  <a:schemeClr val="tx1"/>
                </a:solidFill>
              </a:rPr>
              <a:t> exchange (</a:t>
            </a:r>
            <a:r>
              <a:rPr lang="en-US" sz="2200" dirty="0" err="1" smtClean="0">
                <a:solidFill>
                  <a:schemeClr val="tx1"/>
                </a:solidFill>
              </a:rPr>
              <a:t>NoFX</a:t>
            </a:r>
            <a:r>
              <a:rPr lang="en-US" sz="22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i="1" dirty="0" smtClean="0">
                <a:solidFill>
                  <a:schemeClr val="tx1"/>
                </a:solidFill>
              </a:rPr>
              <a:t>N</a:t>
            </a:r>
            <a:r>
              <a:rPr lang="en-US" sz="2200" dirty="0" smtClean="0">
                <a:solidFill>
                  <a:schemeClr val="tx1"/>
                </a:solidFill>
              </a:rPr>
              <a:t>-Body Linear Algebra (</a:t>
            </a:r>
            <a:r>
              <a:rPr lang="en-US" sz="2200" dirty="0" err="1" smtClean="0">
                <a:solidFill>
                  <a:schemeClr val="tx1"/>
                </a:solidFill>
              </a:rPr>
              <a:t>SpAMM</a:t>
            </a:r>
            <a:r>
              <a:rPr lang="en-US" sz="22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/>
              <a:t>many o</a:t>
            </a:r>
            <a:r>
              <a:rPr lang="en-US" sz="2200" dirty="0" smtClean="0">
                <a:solidFill>
                  <a:schemeClr val="tx1"/>
                </a:solidFill>
              </a:rPr>
              <a:t>thers …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8600" y="939360"/>
            <a:ext cx="4114800" cy="1828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u="sng" dirty="0" smtClean="0">
                <a:solidFill>
                  <a:schemeClr val="tx1"/>
                </a:solidFill>
              </a:rPr>
              <a:t>PHYSICS</a:t>
            </a:r>
            <a:r>
              <a:rPr lang="en-US" sz="2400" dirty="0" smtClean="0">
                <a:solidFill>
                  <a:schemeClr val="tx1"/>
                </a:solidFill>
              </a:rPr>
              <a:t>: 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Strong Correlation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single determinant KSTs.  Correlation on top of </a:t>
            </a:r>
            <a:r>
              <a:rPr lang="en-US" b="1" i="1" dirty="0" err="1" smtClean="0">
                <a:solidFill>
                  <a:schemeClr val="tx1"/>
                </a:solidFill>
              </a:rPr>
              <a:t>Fock</a:t>
            </a:r>
            <a:r>
              <a:rPr lang="en-US" b="1" i="1" dirty="0" smtClean="0">
                <a:solidFill>
                  <a:schemeClr val="tx1"/>
                </a:solidFill>
              </a:rPr>
              <a:t> exchange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eg</a:t>
            </a:r>
            <a:r>
              <a:rPr lang="en-US" dirty="0" smtClean="0">
                <a:solidFill>
                  <a:schemeClr val="tx1"/>
                </a:solidFill>
              </a:rPr>
              <a:t>. B13.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toward Mott transition, </a:t>
            </a:r>
            <a:r>
              <a:rPr lang="en-US" b="1" i="1" dirty="0" smtClean="0">
                <a:solidFill>
                  <a:schemeClr val="tx1"/>
                </a:solidFill>
              </a:rPr>
              <a:t>ill-conditioned matrix functions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65634" y="939360"/>
            <a:ext cx="4114800" cy="18288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u="sng" dirty="0" smtClean="0">
                <a:solidFill>
                  <a:schemeClr val="tx1"/>
                </a:solidFill>
              </a:rPr>
              <a:t>MATH</a:t>
            </a:r>
            <a:r>
              <a:rPr lang="en-US" sz="2400" dirty="0" smtClean="0">
                <a:solidFill>
                  <a:schemeClr val="tx1"/>
                </a:solidFill>
              </a:rPr>
              <a:t>:  </a:t>
            </a:r>
            <a:r>
              <a:rPr lang="en-US" sz="2000" b="1" dirty="0" smtClean="0">
                <a:solidFill>
                  <a:schemeClr val="tx1"/>
                </a:solidFill>
              </a:rPr>
              <a:t>Functional Approximation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nested approximate algebras and recursive preconditioning.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b="1" i="1" dirty="0" smtClean="0">
                <a:solidFill>
                  <a:schemeClr val="tx1"/>
                </a:solidFill>
              </a:rPr>
              <a:t>ill-conditioned matrix functions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184" y="228600"/>
            <a:ext cx="86052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latin typeface="Comic Sans MS" pitchFamily="66" charset="0"/>
              </a:rPr>
              <a:t>Solver Ecosystems Towards Materials Design</a:t>
            </a:r>
            <a:endParaRPr lang="en-US" sz="3000" b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019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41663" y="2353270"/>
            <a:ext cx="8686800" cy="42761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57380" y="2353270"/>
            <a:ext cx="2819310" cy="1600200"/>
          </a:xfrm>
          <a:prstGeom prst="rightArrow">
            <a:avLst>
              <a:gd name="adj1" fmla="val 66457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ight Arrow 21"/>
          <p:cNvSpPr/>
          <p:nvPr/>
        </p:nvSpPr>
        <p:spPr>
          <a:xfrm>
            <a:off x="3276735" y="2353270"/>
            <a:ext cx="2819310" cy="1600200"/>
          </a:xfrm>
          <a:prstGeom prst="rightArrow">
            <a:avLst>
              <a:gd name="adj1" fmla="val 66457"/>
              <a:gd name="adj2" fmla="val 5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0" name="Right Arrow 19"/>
          <p:cNvSpPr/>
          <p:nvPr/>
        </p:nvSpPr>
        <p:spPr>
          <a:xfrm>
            <a:off x="6096090" y="2353270"/>
            <a:ext cx="2819310" cy="1600200"/>
          </a:xfrm>
          <a:prstGeom prst="rightArrow">
            <a:avLst>
              <a:gd name="adj1" fmla="val 66457"/>
              <a:gd name="adj2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37" y="4584620"/>
            <a:ext cx="1864763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80" y="4581572"/>
            <a:ext cx="2560320" cy="1877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3724870"/>
                <a:ext cx="8381910" cy="80457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𝑁</m:t>
                        </m:r>
                        <m:r>
                          <a:rPr lang="en-US" sz="3200" b="1" i="1" baseline="30000" smtClean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32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3200" b="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  <a:ea typeface="Cambria Math"/>
                      </a:rPr>
                      <m:t>→</m:t>
                    </m:r>
                    <m:f>
                      <m:f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𝟓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prstClr val="black"/>
                            </a:solidFill>
                            <a:latin typeface="Cambria Math"/>
                          </a:rPr>
                          <m:t>GF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prstClr val="black"/>
                            </a:solidFill>
                            <a:latin typeface="Cambria Math"/>
                          </a:rPr>
                          <m:t>Watt</m:t>
                        </m:r>
                      </m:den>
                    </m:f>
                    <m:r>
                      <a:rPr lang="en-US" sz="32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𝑁</m:t>
                        </m:r>
                        <m:r>
                          <a:rPr lang="en-US" sz="3200" b="0" i="1" smtClean="0">
                            <a:latin typeface="Cambria Math"/>
                          </a:rPr>
                          <m:t>/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sz="3200" b="0" i="1" smtClean="0">
                        <a:latin typeface="Cambria Math"/>
                        <a:ea typeface="Cambria Math"/>
                      </a:rPr>
                      <m:t>→</m:t>
                    </m:r>
                    <m:f>
                      <m:f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100</m:t>
                        </m:r>
                        <m:r>
                          <m:rPr>
                            <m:sty m:val="p"/>
                          </m:rPr>
                          <a:rPr lang="en-US" sz="3200" b="0" i="0" baseline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GF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baseline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Watt</m:t>
                        </m:r>
                      </m:den>
                    </m:f>
                    <m:r>
                      <a:rPr lang="en-US" sz="32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𝑁</m:t>
                        </m:r>
                        <m:r>
                          <a:rPr lang="en-US" sz="3200" b="0" i="1" smtClean="0">
                            <a:latin typeface="Cambria Math"/>
                          </a:rPr>
                          <m:t>/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𝑝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24870"/>
                <a:ext cx="8381910" cy="80457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200400" y="4678739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</a:t>
            </a:r>
            <a:r>
              <a:rPr lang="en-US" b="1" dirty="0" smtClean="0"/>
              <a:t>assively MIMD:  phi, neo &amp; epiphany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34501"/>
            <a:ext cx="1828800" cy="18246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463972"/>
            <a:ext cx="1371600" cy="918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19800" y="5706070"/>
            <a:ext cx="2680063" cy="923330"/>
          </a:xfrm>
          <a:prstGeom prst="rect">
            <a:avLst/>
          </a:prstGeom>
          <a:solidFill>
            <a:schemeClr val="accent5">
              <a:lumMod val="20000"/>
              <a:lumOff val="80000"/>
              <a:alpha val="56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e</a:t>
            </a:r>
            <a:r>
              <a:rPr lang="en-US" b="1" dirty="0" smtClean="0">
                <a:solidFill>
                  <a:prstClr val="black"/>
                </a:solidFill>
              </a:rPr>
              <a:t>nterprise runtimes ,</a:t>
            </a:r>
            <a:endParaRPr lang="en-US" b="1" dirty="0">
              <a:solidFill>
                <a:prstClr val="black"/>
              </a:solidFill>
            </a:endParaRPr>
          </a:p>
          <a:p>
            <a:pPr lvl="0"/>
            <a:r>
              <a:rPr lang="en-US" b="1" dirty="0" smtClean="0">
                <a:solidFill>
                  <a:prstClr val="black"/>
                </a:solidFill>
              </a:rPr>
              <a:t>frameworks &amp; commodity cloud hardware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2819400"/>
            <a:ext cx="274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</a:t>
            </a:r>
            <a:r>
              <a:rPr lang="en-US" sz="2000" dirty="0" smtClean="0"/>
              <a:t>hin, generalized stacks for </a:t>
            </a:r>
            <a:r>
              <a:rPr lang="en-US" sz="2000" i="1" dirty="0" smtClean="0"/>
              <a:t>n</a:t>
            </a:r>
            <a:r>
              <a:rPr lang="en-US" sz="2000" dirty="0" smtClean="0"/>
              <a:t>-body collectives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3237501" y="2645007"/>
            <a:ext cx="274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distributed task and vector parallelism under </a:t>
            </a:r>
            <a:r>
              <a:rPr lang="en-US" sz="2000" dirty="0" err="1" smtClean="0"/>
              <a:t>openmp</a:t>
            </a:r>
            <a:r>
              <a:rPr lang="en-US" sz="2000" dirty="0" smtClean="0"/>
              <a:t> 4.0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5943690" y="2658070"/>
            <a:ext cx="274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decentralized, generic  parallelism, via </a:t>
            </a:r>
            <a:r>
              <a:rPr lang="en-US" sz="2000" i="1" dirty="0" err="1"/>
              <a:t>eg</a:t>
            </a:r>
            <a:r>
              <a:rPr lang="en-US" sz="2000" i="1" dirty="0"/>
              <a:t>. </a:t>
            </a:r>
            <a:r>
              <a:rPr lang="en-US" sz="2000" dirty="0" err="1" smtClean="0"/>
              <a:t>scala</a:t>
            </a:r>
            <a:r>
              <a:rPr lang="en-US" sz="2000" dirty="0" smtClean="0"/>
              <a:t>/spark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2589" y="4423733"/>
            <a:ext cx="235064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</a:t>
            </a:r>
            <a:r>
              <a:rPr lang="en-US" sz="2800" b="1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cosystems </a:t>
            </a:r>
          </a:p>
          <a:p>
            <a:r>
              <a:rPr lang="en-US" sz="2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o</a:t>
            </a:r>
            <a:r>
              <a:rPr lang="en-US" sz="2800" b="1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f </a:t>
            </a:r>
            <a:r>
              <a:rPr lang="en-US" sz="2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g</a:t>
            </a:r>
            <a:r>
              <a:rPr lang="en-US" sz="2800" b="1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eneralized</a:t>
            </a:r>
          </a:p>
          <a:p>
            <a:r>
              <a:rPr lang="en-US" sz="2800" b="1" i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n</a:t>
            </a:r>
            <a:r>
              <a:rPr lang="en-US" sz="2800" b="1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-body </a:t>
            </a:r>
            <a:r>
              <a:rPr lang="en-US" sz="2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</a:t>
            </a:r>
            <a:r>
              <a:rPr lang="en-US" sz="2800" b="1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olvers</a:t>
            </a:r>
          </a:p>
          <a:p>
            <a:r>
              <a:rPr lang="en-US" sz="2800" b="1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[freeon.org]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01025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mic Sans MS" pitchFamily="66" charset="0"/>
              </a:rPr>
              <a:t> Enterprise Trends for Solver Ecosystems</a:t>
            </a:r>
            <a:endParaRPr lang="en-US" sz="3200" b="1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48831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owards generic and communication optimal solver collectives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/>
              <a:t>L</a:t>
            </a:r>
            <a:r>
              <a:rPr lang="en-US" sz="2400" dirty="0" smtClean="0"/>
              <a:t>everage disruptive technologies along the commodity trend: enterprise frameworks like spark, and the cost deflation of decentralized resources like EC2 cloud.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707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5"/>
          <a:stretch/>
        </p:blipFill>
        <p:spPr>
          <a:xfrm>
            <a:off x="1066800" y="243840"/>
            <a:ext cx="6891183" cy="630936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114800" y="4495800"/>
            <a:ext cx="3124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65663" y="4687389"/>
            <a:ext cx="548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52600" y="4889863"/>
            <a:ext cx="548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76548" y="5105400"/>
            <a:ext cx="548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76548" y="5307874"/>
            <a:ext cx="1371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ular Callout 22"/>
          <p:cNvSpPr/>
          <p:nvPr/>
        </p:nvSpPr>
        <p:spPr>
          <a:xfrm>
            <a:off x="252548" y="2286000"/>
            <a:ext cx="5638800" cy="914400"/>
          </a:xfrm>
          <a:prstGeom prst="wedgeRectCallout">
            <a:avLst>
              <a:gd name="adj1" fmla="val -18354"/>
              <a:gd name="adj2" fmla="val -11172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Massively popularized the generalized </a:t>
            </a:r>
            <a:r>
              <a:rPr lang="en-US" sz="2200" i="1" dirty="0" smtClean="0"/>
              <a:t>n</a:t>
            </a:r>
            <a:r>
              <a:rPr lang="en-US" sz="2200" dirty="0" smtClean="0"/>
              <a:t>-body problem in the information sciences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7190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81000"/>
            <a:ext cx="906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b="1" dirty="0" smtClean="0">
                <a:latin typeface="Comic Sans MS" pitchFamily="66" charset="0"/>
              </a:rPr>
              <a:t>Why </a:t>
            </a:r>
            <a:r>
              <a:rPr lang="en-US" sz="3200" b="1" i="1" dirty="0" smtClean="0">
                <a:latin typeface="Comic Sans MS" pitchFamily="66" charset="0"/>
              </a:rPr>
              <a:t>N</a:t>
            </a:r>
            <a:r>
              <a:rPr lang="en-US" sz="3200" b="1" dirty="0" smtClean="0">
                <a:latin typeface="Comic Sans MS" pitchFamily="66" charset="0"/>
              </a:rPr>
              <a:t>-Body </a:t>
            </a:r>
            <a:r>
              <a:rPr lang="en-US" sz="3000" b="1" dirty="0" smtClean="0">
                <a:latin typeface="Comic Sans MS" pitchFamily="66" charset="0"/>
              </a:rPr>
              <a:t>Algorithms</a:t>
            </a:r>
            <a:r>
              <a:rPr lang="en-US" sz="3200" b="1" dirty="0" smtClean="0">
                <a:latin typeface="Comic Sans MS" pitchFamily="66" charset="0"/>
              </a:rPr>
              <a:t> for Complex Data?</a:t>
            </a:r>
            <a:endParaRPr lang="en-US" sz="3200" b="1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80772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Alignment with enterprise “big data” hardware and software trends: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="1" i="1" dirty="0" smtClean="0">
                <a:latin typeface="Calibri" pitchFamily="34" charset="0"/>
                <a:cs typeface="Calibri" pitchFamily="34" charset="0"/>
              </a:rPr>
              <a:t>n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-body is </a:t>
            </a:r>
            <a:r>
              <a:rPr lang="en-US" sz="2800" b="1" dirty="0" err="1" smtClean="0">
                <a:latin typeface="Calibri" pitchFamily="34" charset="0"/>
                <a:cs typeface="Calibri" pitchFamily="34" charset="0"/>
              </a:rPr>
              <a:t>MapReduce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Potential for extreme simplicity and interoperability in complex scientific applications, </a:t>
            </a:r>
            <a:r>
              <a:rPr lang="en-US" sz="2800" i="1" dirty="0" err="1" smtClean="0">
                <a:latin typeface="Calibri" pitchFamily="34" charset="0"/>
                <a:cs typeface="Calibri" pitchFamily="34" charset="0"/>
              </a:rPr>
              <a:t>eg</a:t>
            </a:r>
            <a:r>
              <a:rPr lang="en-US" sz="2800" i="1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electronic structure. 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Supported by well developed, simple and commonly available runtime systems such as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openmp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ew mathematical and computational science breakthroughs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through focus on </a:t>
            </a:r>
            <a:r>
              <a:rPr lang="en-US" sz="2800" b="1" i="1" dirty="0" smtClean="0">
                <a:latin typeface="Calibri" pitchFamily="34" charset="0"/>
                <a:cs typeface="Calibri" pitchFamily="34" charset="0"/>
              </a:rPr>
              <a:t>data locality.</a:t>
            </a:r>
            <a:endParaRPr lang="en-US" sz="2800" b="1" i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85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451" y="238780"/>
            <a:ext cx="8339122" cy="52321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omic Sans MS" pitchFamily="66" charset="0"/>
              </a:rPr>
              <a:t>Locality, Decay </a:t>
            </a:r>
            <a:r>
              <a:rPr lang="en-US" sz="2800" b="1" dirty="0">
                <a:solidFill>
                  <a:prstClr val="black"/>
                </a:solidFill>
                <a:latin typeface="Comic Sans MS" pitchFamily="66" charset="0"/>
              </a:rPr>
              <a:t>&amp; Kohn’s Nearsighted Principle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71144"/>
            <a:ext cx="5212080" cy="36484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851" y="1208554"/>
            <a:ext cx="3252749" cy="267764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Q</a:t>
            </a:r>
            <a:r>
              <a:rPr lang="en-US" sz="2400" dirty="0" smtClean="0">
                <a:solidFill>
                  <a:prstClr val="black"/>
                </a:solidFill>
                <a:latin typeface="Comic Sans MS" pitchFamily="66" charset="0"/>
              </a:rPr>
              <a:t>uantum matrices </a:t>
            </a:r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possess decay </a:t>
            </a:r>
            <a:r>
              <a:rPr lang="en-US" sz="2400" dirty="0" smtClean="0">
                <a:solidFill>
                  <a:prstClr val="black"/>
                </a:solidFill>
                <a:latin typeface="Comic Sans MS" pitchFamily="66" charset="0"/>
              </a:rPr>
              <a:t>properties due to the finite range of quantum interactions for non-metallic systems.  </a:t>
            </a:r>
            <a:endParaRPr lang="en-US" sz="24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50955" y="914401"/>
            <a:ext cx="3124199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57231" y="914401"/>
            <a:ext cx="3365024" cy="1015663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  <a:latin typeface="Comic Sans MS" pitchFamily="66" charset="0"/>
              </a:rPr>
              <a:t>water</a:t>
            </a:r>
          </a:p>
          <a:p>
            <a:r>
              <a:rPr lang="en-US" sz="2000" b="1" i="1" dirty="0">
                <a:solidFill>
                  <a:srgbClr val="FFC000"/>
                </a:solidFill>
                <a:latin typeface="Comic Sans MS" pitchFamily="66" charset="0"/>
              </a:rPr>
              <a:t>semi-conducting nanotube</a:t>
            </a:r>
          </a:p>
          <a:p>
            <a:r>
              <a:rPr lang="en-US" sz="2000" b="1" i="1" dirty="0">
                <a:solidFill>
                  <a:srgbClr val="0070C0"/>
                </a:solidFill>
                <a:latin typeface="Comic Sans MS" pitchFamily="66" charset="0"/>
              </a:rPr>
              <a:t>metallic nanotube</a:t>
            </a:r>
            <a:endParaRPr lang="en-US" sz="2000" b="1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145" y="4556889"/>
            <a:ext cx="8365055" cy="313931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prstClr val="black"/>
                </a:solidFill>
                <a:latin typeface="Comic Sans MS" pitchFamily="66" charset="0"/>
              </a:rPr>
              <a:t>We are interested in systems with metric (basis) </a:t>
            </a:r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and gap </a:t>
            </a:r>
            <a:r>
              <a:rPr lang="en-US" sz="2400" dirty="0" smtClean="0">
                <a:solidFill>
                  <a:prstClr val="black"/>
                </a:solidFill>
                <a:latin typeface="Comic Sans MS" pitchFamily="66" charset="0"/>
              </a:rPr>
              <a:t>ill-conditioning, leading to slow rates of decay.  These problems occur with accurate methods and for problems involving strong correlation.</a:t>
            </a:r>
            <a:endParaRPr lang="en-US" sz="2400" dirty="0">
              <a:solidFill>
                <a:prstClr val="black"/>
              </a:solidFill>
              <a:latin typeface="Comic Sans MS" pitchFamily="66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prstClr val="black"/>
              </a:solidFill>
              <a:latin typeface="Comic Sans MS" pitchFamily="66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prstClr val="black"/>
              </a:solidFill>
              <a:latin typeface="Comic Sans MS" pitchFamily="66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prstClr val="black"/>
                </a:solidFill>
                <a:latin typeface="Comic Sans MS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402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r="50000"/>
          <a:stretch/>
        </p:blipFill>
        <p:spPr>
          <a:xfrm>
            <a:off x="5332559" y="526872"/>
            <a:ext cx="3484746" cy="26910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444195" y="665071"/>
            <a:ext cx="423205" cy="385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r="50000"/>
          <a:stretch/>
        </p:blipFill>
        <p:spPr>
          <a:xfrm>
            <a:off x="5604460" y="3636295"/>
            <a:ext cx="3116047" cy="315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420140" y="914400"/>
            <a:ext cx="1276060" cy="536690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txBody>
          <a:bodyPr vert="horz" wrap="none" lIns="81639" tIns="40820" rIns="81639" bIns="40820" anchorCtr="0" compatLnSpc="0">
            <a:spAutoFit/>
          </a:bodyPr>
          <a:lstStyle/>
          <a:p>
            <a:pPr hangingPunct="0"/>
            <a:r>
              <a:rPr lang="en-US" sz="2800" b="1" dirty="0">
                <a:latin typeface="Calibri" pitchFamily="34" charset="0"/>
                <a:ea typeface="WenQuanYi Micro Hei" pitchFamily="2"/>
                <a:cs typeface="Calibri" pitchFamily="34" charset="0"/>
              </a:rPr>
              <a:t>physics</a:t>
            </a:r>
          </a:p>
        </p:txBody>
      </p:sp>
      <p:sp>
        <p:nvSpPr>
          <p:cNvPr id="8" name="Freeform 7"/>
          <p:cNvSpPr/>
          <p:nvPr/>
        </p:nvSpPr>
        <p:spPr>
          <a:xfrm>
            <a:off x="4694999" y="1264335"/>
            <a:ext cx="580464" cy="49750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81639" tIns="40820" rIns="81639" bIns="40820" anchor="ctr" anchorCtr="0" compatLnSpc="0"/>
          <a:lstStyle/>
          <a:p>
            <a:pPr hangingPunct="0"/>
            <a:endParaRPr lang="en-US" sz="1600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44464" y="3705393"/>
            <a:ext cx="2921267" cy="29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0203"/>
          <a:stretch/>
        </p:blipFill>
        <p:spPr>
          <a:xfrm>
            <a:off x="146926" y="665071"/>
            <a:ext cx="3401775" cy="2637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Left Arrow 16"/>
          <p:cNvSpPr/>
          <p:nvPr/>
        </p:nvSpPr>
        <p:spPr>
          <a:xfrm rot="16200000">
            <a:off x="1253656" y="2658159"/>
            <a:ext cx="1451061" cy="622273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r>
              <a:rPr lang="en-US" b="1" dirty="0"/>
              <a:t>blocking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1050174"/>
            <a:ext cx="2964870" cy="52076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txBody>
          <a:bodyPr vert="horz" wrap="none" lIns="81639" tIns="40820" rIns="81639" bIns="40820" anchorCtr="0" compatLnSpc="0">
            <a:spAutoFit/>
          </a:bodyPr>
          <a:lstStyle/>
          <a:p>
            <a:pPr hangingPunct="0"/>
            <a:r>
              <a:rPr lang="en-US" sz="2800" b="1" dirty="0" smtClean="0">
                <a:latin typeface="Calibri" pitchFamily="34" charset="0"/>
                <a:ea typeface="WenQuanYi Micro Hei" pitchFamily="2"/>
                <a:cs typeface="Calibri" pitchFamily="34" charset="0"/>
              </a:rPr>
              <a:t>space </a:t>
            </a:r>
            <a:r>
              <a:rPr lang="en-US" sz="2800" b="1" dirty="0">
                <a:latin typeface="Calibri" pitchFamily="34" charset="0"/>
                <a:ea typeface="WenQuanYi Micro Hei" pitchFamily="2"/>
                <a:cs typeface="Calibri" pitchFamily="34" charset="0"/>
              </a:rPr>
              <a:t>filling curves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1" y="4056617"/>
            <a:ext cx="2514599" cy="203938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9" tIns="40820" rIns="81639" bIns="40820" anchorCtr="0" compatLnSpc="0">
            <a:spAutoFit/>
          </a:bodyPr>
          <a:lstStyle/>
          <a:p>
            <a:pPr hangingPunct="0"/>
            <a:r>
              <a:rPr lang="en-US" sz="2500" b="1" dirty="0" smtClean="0">
                <a:solidFill>
                  <a:srgbClr val="FFFF00"/>
                </a:solidFill>
                <a:latin typeface="Calibri" pitchFamily="34" charset="0"/>
                <a:ea typeface="WenQuanYi Micro Hei" pitchFamily="2"/>
                <a:cs typeface="Calibri" pitchFamily="34" charset="0"/>
              </a:rPr>
              <a:t>Large and Small Correlations in a</a:t>
            </a:r>
          </a:p>
          <a:p>
            <a:pPr hangingPunct="0"/>
            <a:r>
              <a:rPr lang="en-US" sz="2500" b="1" dirty="0" smtClean="0">
                <a:solidFill>
                  <a:srgbClr val="FFFF00"/>
                </a:solidFill>
                <a:latin typeface="Calibri" pitchFamily="34" charset="0"/>
                <a:ea typeface="WenQuanYi Micro Hei" pitchFamily="2"/>
                <a:cs typeface="Calibri" pitchFamily="34" charset="0"/>
              </a:rPr>
              <a:t>Data Local  Matrix </a:t>
            </a:r>
            <a:r>
              <a:rPr lang="en-US" sz="2500" b="1" dirty="0" err="1" smtClean="0">
                <a:solidFill>
                  <a:srgbClr val="FFFF00"/>
                </a:solidFill>
                <a:latin typeface="Calibri" pitchFamily="34" charset="0"/>
                <a:ea typeface="WenQuanYi Micro Hei" pitchFamily="2"/>
                <a:cs typeface="Calibri" pitchFamily="34" charset="0"/>
              </a:rPr>
              <a:t>Quadtree</a:t>
            </a:r>
            <a:r>
              <a:rPr lang="en-US" sz="2500" b="1" dirty="0" smtClean="0">
                <a:solidFill>
                  <a:srgbClr val="FFFF00"/>
                </a:solidFill>
                <a:latin typeface="Calibri" pitchFamily="34" charset="0"/>
                <a:ea typeface="WenQuanYi Micro Hei" pitchFamily="2"/>
                <a:cs typeface="Calibri" pitchFamily="34" charset="0"/>
              </a:rPr>
              <a:t>             (Decay Matrix) </a:t>
            </a:r>
            <a:endParaRPr lang="en-US" sz="2500" b="1" dirty="0">
              <a:solidFill>
                <a:srgbClr val="FFFF00"/>
              </a:solidFill>
              <a:latin typeface="Calibri" pitchFamily="34" charset="0"/>
              <a:ea typeface="WenQuanYi Micro Hei" pitchFamily="2"/>
              <a:cs typeface="Calibri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605634" y="4880063"/>
            <a:ext cx="2003492" cy="69098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r>
              <a:rPr lang="en-US" sz="2200" b="1" dirty="0"/>
              <a:t>f</a:t>
            </a:r>
            <a:r>
              <a:rPr lang="en-US" sz="2200" b="1" dirty="0" smtClean="0"/>
              <a:t>ast algebra</a:t>
            </a:r>
            <a:endParaRPr lang="en-US" sz="2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055993" y="3392994"/>
            <a:ext cx="3919628" cy="8531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2500" b="1" i="1" dirty="0" err="1"/>
              <a:t>SpAMM</a:t>
            </a:r>
            <a:r>
              <a:rPr lang="en-US" sz="2500" b="1" i="1" dirty="0"/>
              <a:t>: </a:t>
            </a:r>
            <a:r>
              <a:rPr lang="en-US" sz="2500" i="1" dirty="0"/>
              <a:t>O</a:t>
            </a:r>
            <a:r>
              <a:rPr lang="en-US" sz="2500" dirty="0"/>
              <a:t>(</a:t>
            </a:r>
            <a:r>
              <a:rPr lang="en-US" sz="2500" i="1" dirty="0"/>
              <a:t>N</a:t>
            </a:r>
            <a:r>
              <a:rPr lang="en-US" sz="2500" dirty="0" smtClean="0"/>
              <a:t>) convolution with decay matrices  </a:t>
            </a:r>
            <a:endParaRPr lang="en-US" sz="2500" dirty="0"/>
          </a:p>
        </p:txBody>
      </p:sp>
      <p:sp>
        <p:nvSpPr>
          <p:cNvPr id="14" name="TextBox 13"/>
          <p:cNvSpPr txBox="1"/>
          <p:nvPr/>
        </p:nvSpPr>
        <p:spPr>
          <a:xfrm>
            <a:off x="215697" y="254000"/>
            <a:ext cx="853791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prstClr val="black"/>
                </a:solidFill>
                <a:latin typeface="Comic Sans MS" pitchFamily="66" charset="0"/>
              </a:rPr>
              <a:t>Matrix Multiplication as </a:t>
            </a:r>
            <a:r>
              <a:rPr lang="en-US" sz="3400" b="1" i="1" dirty="0" smtClean="0">
                <a:solidFill>
                  <a:prstClr val="black"/>
                </a:solidFill>
                <a:latin typeface="Comic Sans MS" pitchFamily="66" charset="0"/>
              </a:rPr>
              <a:t>N</a:t>
            </a:r>
            <a:r>
              <a:rPr lang="en-US" sz="3400" b="1" dirty="0" smtClean="0">
                <a:solidFill>
                  <a:prstClr val="black"/>
                </a:solidFill>
                <a:latin typeface="Comic Sans MS" pitchFamily="66" charset="0"/>
              </a:rPr>
              <a:t>-Body Solver</a:t>
            </a:r>
            <a:endParaRPr lang="en-US" sz="3400" b="1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3352800" y="1676400"/>
            <a:ext cx="2091395" cy="690982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r>
              <a:rPr lang="en-US" b="1" dirty="0"/>
              <a:t>l</a:t>
            </a:r>
            <a:r>
              <a:rPr lang="en-US" b="1" dirty="0" smtClean="0"/>
              <a:t>ocality principle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57200" y="757897"/>
            <a:ext cx="381000" cy="385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3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38600"/>
            <a:ext cx="4572000" cy="23117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97" y="254000"/>
            <a:ext cx="853791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prstClr val="black"/>
                </a:solidFill>
                <a:latin typeface="Comic Sans MS" pitchFamily="66" charset="0"/>
              </a:rPr>
              <a:t>Matrix Multiplication as </a:t>
            </a:r>
            <a:r>
              <a:rPr lang="en-US" sz="3400" b="1" i="1" dirty="0" smtClean="0">
                <a:solidFill>
                  <a:prstClr val="black"/>
                </a:solidFill>
                <a:latin typeface="Comic Sans MS" pitchFamily="66" charset="0"/>
              </a:rPr>
              <a:t>N</a:t>
            </a:r>
            <a:r>
              <a:rPr lang="en-US" sz="3400" b="1" dirty="0" smtClean="0">
                <a:solidFill>
                  <a:prstClr val="black"/>
                </a:solidFill>
                <a:latin typeface="Comic Sans MS" pitchFamily="66" charset="0"/>
              </a:rPr>
              <a:t>-Body Solver</a:t>
            </a:r>
            <a:endParaRPr lang="en-US" sz="3400" b="1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" y="990600"/>
            <a:ext cx="8801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solidFill>
                  <a:prstClr val="black"/>
                </a:solidFill>
                <a:latin typeface="+mj-lt"/>
                <a:cs typeface="Courier New" pitchFamily="49" charset="0"/>
              </a:rPr>
              <a:t>SpAMM</a:t>
            </a:r>
            <a:r>
              <a:rPr lang="en-US" sz="2400" dirty="0" smtClean="0">
                <a:solidFill>
                  <a:prstClr val="black"/>
                </a:solidFill>
                <a:latin typeface="+mj-lt"/>
              </a:rPr>
              <a:t> is a fast kernel for multiplication of matrices with decay &amp; </a:t>
            </a:r>
            <a:r>
              <a:rPr lang="en-US" sz="2400" dirty="0" smtClean="0">
                <a:solidFill>
                  <a:prstClr val="black"/>
                </a:solidFill>
                <a:latin typeface="+mj-lt"/>
              </a:rPr>
              <a:t>structured locality.  </a:t>
            </a:r>
            <a:r>
              <a:rPr lang="en-US" sz="2400" b="1" i="1" dirty="0" err="1" smtClean="0">
                <a:solidFill>
                  <a:prstClr val="black"/>
                </a:solidFill>
                <a:latin typeface="+mj-lt"/>
              </a:rPr>
              <a:t>SpAMM</a:t>
            </a:r>
            <a:r>
              <a:rPr lang="en-US" sz="2400" b="1" i="1" dirty="0" smtClean="0">
                <a:solidFill>
                  <a:prstClr val="black"/>
                </a:solidFill>
                <a:latin typeface="+mj-lt"/>
              </a:rPr>
              <a:t> is recursive occlusion and culling based on the Cauchy-Schwarz inequality, applied to data local matrix </a:t>
            </a:r>
            <a:r>
              <a:rPr lang="en-US" sz="2400" b="1" i="1" dirty="0" err="1" smtClean="0">
                <a:solidFill>
                  <a:prstClr val="black"/>
                </a:solidFill>
                <a:latin typeface="+mj-lt"/>
              </a:rPr>
              <a:t>quadtrees</a:t>
            </a:r>
            <a:r>
              <a:rPr lang="en-US" sz="2400" b="1" i="1" dirty="0">
                <a:solidFill>
                  <a:prstClr val="black"/>
                </a:solidFill>
                <a:latin typeface="+mj-lt"/>
              </a:rPr>
              <a:t>:</a:t>
            </a:r>
            <a:endParaRPr lang="en-US" sz="2400" b="1" i="1" dirty="0" smtClean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3" y="2514600"/>
            <a:ext cx="8503920" cy="12791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30800" y="4593848"/>
            <a:ext cx="4013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lphaUcParenR"/>
            </a:pPr>
            <a:r>
              <a:rPr lang="en-US" sz="2600" dirty="0" smtClean="0">
                <a:latin typeface="+mj-lt"/>
              </a:rPr>
              <a:t>Exponential Decay</a:t>
            </a:r>
          </a:p>
          <a:p>
            <a:pPr marL="514350" indent="-514350">
              <a:buAutoNum type="alphaUcParenR"/>
            </a:pPr>
            <a:r>
              <a:rPr lang="en-US" sz="2600" dirty="0" smtClean="0">
                <a:latin typeface="+mj-lt"/>
              </a:rPr>
              <a:t> Algebraic </a:t>
            </a:r>
            <a:r>
              <a:rPr lang="en-US" sz="2600" dirty="0">
                <a:latin typeface="+mj-lt"/>
              </a:rPr>
              <a:t>D</a:t>
            </a:r>
            <a:r>
              <a:rPr lang="en-US" sz="2600" dirty="0" smtClean="0">
                <a:latin typeface="+mj-lt"/>
              </a:rPr>
              <a:t>ecay </a:t>
            </a:r>
            <a:endParaRPr lang="en-US" sz="2600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990600" y="5867400"/>
            <a:ext cx="3156305" cy="762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lower decay, still </a:t>
            </a:r>
            <a:r>
              <a:rPr lang="en-US" i="1" dirty="0" smtClean="0"/>
              <a:t>n</a:t>
            </a:r>
            <a:r>
              <a:rPr lang="en-US" dirty="0" smtClean="0"/>
              <a:t>-body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7200" y="1420238"/>
            <a:ext cx="8305800" cy="46757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33400" y="1483816"/>
                <a:ext cx="8077200" cy="4660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SpAMM</a:t>
                </a:r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yields a biased Lie Algebra:</a:t>
                </a:r>
              </a:p>
              <a:p>
                <a:endParaRPr lang="en-US" sz="2400" dirty="0">
                  <a:latin typeface="Calibri" pitchFamily="34" charset="0"/>
                  <a:cs typeface="Calibri" pitchFamily="34" charset="0"/>
                </a:endParaRPr>
              </a:p>
              <a:p>
                <a:endParaRPr lang="en-US" sz="2400" dirty="0" smtClean="0">
                  <a:latin typeface="Calibri" pitchFamily="34" charset="0"/>
                  <a:cs typeface="Calibri" pitchFamily="34" charset="0"/>
                </a:endParaRPr>
              </a:p>
              <a:p>
                <a:endParaRPr lang="en-US" sz="2400" dirty="0" smtClean="0">
                  <a:latin typeface="Calibri" pitchFamily="34" charset="0"/>
                  <a:cs typeface="Calibri" pitchFamily="34" charset="0"/>
                </a:endParaRPr>
              </a:p>
              <a:p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with perturbed vector field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  <a:ea typeface="Cambria Math"/>
                      </a:rPr>
                      <m:t>𝜏</m:t>
                    </m:r>
                    <m:acc>
                      <m:accPr>
                        <m:chr m:val="̂"/>
                        <m:ctrlPr>
                          <a:rPr lang="en-US" sz="2400" i="1" dirty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/>
                            <a:ea typeface="Cambria Math"/>
                          </a:rPr>
                          <m:t>𝜹</m:t>
                        </m:r>
                      </m:e>
                    </m:acc>
                    <m:r>
                      <a:rPr lang="en-US" sz="2400" b="0" i="0" dirty="0" smtClean="0">
                        <a:latin typeface="Cambria Math"/>
                        <a:ea typeface="Cambria Math"/>
                      </a:rPr>
                      <m:t>. </m:t>
                    </m:r>
                  </m:oMath>
                </a14:m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 </a:t>
                </a:r>
              </a:p>
              <a:p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 </a:t>
                </a:r>
              </a:p>
              <a:p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Unlike round-off, the </a:t>
                </a:r>
                <a:r>
                  <a:rPr lang="en-US" sz="2400" dirty="0" err="1" smtClean="0">
                    <a:latin typeface="Calibri" pitchFamily="34" charset="0"/>
                    <a:cs typeface="Calibri" pitchFamily="34" charset="0"/>
                  </a:rPr>
                  <a:t>SpAMM</a:t>
                </a:r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 bias is deterministic, resulting from the branch pattern set by Cauchy-Schwarz occlusion and culling.</a:t>
                </a:r>
              </a:p>
              <a:p>
                <a:endParaRPr lang="en-US" sz="2400" dirty="0" smtClean="0">
                  <a:latin typeface="Calibri" pitchFamily="34" charset="0"/>
                  <a:cs typeface="Calibri" pitchFamily="34" charset="0"/>
                </a:endParaRPr>
              </a:p>
              <a:p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Interested in the way important iterations are affected by large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  <a:ea typeface="Cambria Math"/>
                        <a:cs typeface="Calibri" pitchFamily="34" charset="0"/>
                      </a:rPr>
                      <m:t>𝜏</m:t>
                    </m:r>
                  </m:oMath>
                </a14:m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 approximations (</a:t>
                </a:r>
                <a:r>
                  <a:rPr lang="en-US" sz="2400" dirty="0" err="1" smtClean="0">
                    <a:latin typeface="Calibri" pitchFamily="34" charset="0"/>
                    <a:cs typeface="Calibri" pitchFamily="34" charset="0"/>
                  </a:rPr>
                  <a:t>preconditiong</a:t>
                </a:r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!).</a:t>
                </a:r>
                <a:endParaRPr lang="en-US" sz="2400" dirty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483816"/>
                <a:ext cx="8077200" cy="4660250"/>
              </a:xfrm>
              <a:prstGeom prst="rect">
                <a:avLst/>
              </a:prstGeom>
              <a:blipFill rotWithShape="1">
                <a:blip r:embed="rId2"/>
                <a:stretch>
                  <a:fillRect l="-1208" t="-1046" r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81000" y="2057400"/>
                <a:ext cx="5549661" cy="851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sz="2800" b="1" i="1" smtClean="0">
                                  <a:latin typeface="Cambria Math"/>
                                </a:rPr>
                                <m:t> , </m:t>
                              </m:r>
                              <m:r>
                                <a:rPr lang="en-US" sz="28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sub>
                      </m:sSub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𝒂</m:t>
                      </m:r>
                      <m:r>
                        <a:rPr lang="en-US" sz="2800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8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/>
                              <a:ea typeface="Cambria Math"/>
                              <a:sym typeface="Symbol"/>
                            </a:rPr>
                            <m:t></m:t>
                          </m:r>
                        </m:e>
                        <m:sub>
                          <m:r>
                            <a:rPr lang="el-GR" sz="2800" i="1"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ea typeface="Cambria Math"/>
                            </a:rPr>
                            <m:t> </m:t>
                          </m:r>
                        </m:sub>
                      </m:sSub>
                      <m:r>
                        <a:rPr lang="en-US" sz="2800" b="1" i="1" smtClean="0">
                          <a:latin typeface="Cambria Math"/>
                        </a:rPr>
                        <m:t>𝒃</m:t>
                      </m:r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𝒃</m:t>
                      </m:r>
                      <m:r>
                        <a:rPr lang="en-US" sz="2800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8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/>
                              <a:ea typeface="Cambria Math"/>
                              <a:sym typeface="Symbol"/>
                            </a:rPr>
                            <m:t></m:t>
                          </m:r>
                        </m:e>
                        <m:sub>
                          <m:r>
                            <a:rPr lang="el-GR" sz="2800" i="1"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ea typeface="Cambria Math"/>
                            </a:rPr>
                            <m:t> </m:t>
                          </m:r>
                        </m:sub>
                      </m:sSub>
                      <m:r>
                        <a:rPr lang="en-US" sz="2800" b="1" i="1" dirty="0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en-US" sz="2800" b="1" i="1" dirty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 b="0" i="1" dirty="0" smtClean="0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US" sz="28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800" b="1" i="1" dirty="0" smtClean="0">
                              <a:latin typeface="Cambria Math"/>
                              <a:ea typeface="Cambria Math"/>
                            </a:rPr>
                            <m:t>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057400"/>
                <a:ext cx="5549661" cy="8517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57200" y="381000"/>
            <a:ext cx="868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latin typeface="Comic Sans MS" pitchFamily="66" charset="0"/>
              </a:rPr>
              <a:t>Groups+Perturbations</a:t>
            </a:r>
            <a:r>
              <a:rPr lang="en-US" sz="3200" b="1" dirty="0" smtClean="0">
                <a:latin typeface="Comic Sans MS" pitchFamily="66" charset="0"/>
              </a:rPr>
              <a:t>, a </a:t>
            </a:r>
            <a:r>
              <a:rPr lang="en-US" sz="3200" b="1" dirty="0" err="1" smtClean="0">
                <a:latin typeface="Comic Sans MS" pitchFamily="66" charset="0"/>
              </a:rPr>
              <a:t>SpAMM</a:t>
            </a:r>
            <a:r>
              <a:rPr lang="en-US" sz="3200" b="1" dirty="0" smtClean="0">
                <a:latin typeface="Comic Sans MS" pitchFamily="66" charset="0"/>
              </a:rPr>
              <a:t> Algebra</a:t>
            </a:r>
            <a:endParaRPr lang="en-US" sz="3200" dirty="0"/>
          </a:p>
          <a:p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4360243" y="3236608"/>
                <a:ext cx="2888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243" y="3236608"/>
                <a:ext cx="28886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0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3798</Words>
  <Application>Microsoft Office PowerPoint</Application>
  <PresentationFormat>On-screen Show (4:3)</PresentationFormat>
  <Paragraphs>314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Schulz for s -1/2 and Sign(s)</vt:lpstr>
      <vt:lpstr>Scaled Newton Schulz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Ill-Conditioning: κ(s)=〖10〗^11, (3,3)x8 nanotube  </vt:lpstr>
      <vt:lpstr>PowerPoint Presentation</vt:lpstr>
      <vt:lpstr>Recursive Preconditioning: The SpAMM Sandwich</vt:lpstr>
      <vt:lpstr>Ill-Conditioning: κ(s)=〖10〗^11, (3,3)x8 nanotube  </vt:lpstr>
      <vt:lpstr>Ill-Conditioning: κ(s)~〖10〗^5, [H2O]70, TZV2P</vt:lpstr>
      <vt:lpstr>PowerPoint Presentation</vt:lpstr>
      <vt:lpstr>PowerPoint Presentation</vt:lpstr>
      <vt:lpstr>SpAMM – OpenMP 3.0</vt:lpstr>
      <vt:lpstr>SpAMM with OpenMP3 and OpenMP4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</dc:creator>
  <cp:lastModifiedBy>Matt</cp:lastModifiedBy>
  <cp:revision>299</cp:revision>
  <dcterms:created xsi:type="dcterms:W3CDTF">2015-03-18T15:06:40Z</dcterms:created>
  <dcterms:modified xsi:type="dcterms:W3CDTF">2015-04-16T04:12:39Z</dcterms:modified>
</cp:coreProperties>
</file>